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rial Bold" charset="1" panose="020B0802020202020204"/>
      <p:regular r:id="rId20"/>
    </p:embeddedFont>
    <p:embeddedFont>
      <p:font typeface="Barlow Bold" charset="1" panose="00000800000000000000"/>
      <p:regular r:id="rId21"/>
    </p:embeddedFont>
    <p:embeddedFont>
      <p:font typeface="Barlow" charset="1" panose="00000500000000000000"/>
      <p:regular r:id="rId22"/>
    </p:embeddedFont>
    <p:embeddedFont>
      <p:font typeface="Open Sans Bold Italics" charset="1" panose="00000000000000000000"/>
      <p:regular r:id="rId23"/>
    </p:embeddedFont>
    <p:embeddedFont>
      <p:font typeface="Ample Display" charset="1" panose="00000500000000000000"/>
      <p:regular r:id="rId24"/>
    </p:embeddedFont>
    <p:embeddedFont>
      <p:font typeface="Arimo" charset="1" panose="020B0604020202020204"/>
      <p:regular r:id="rId25"/>
    </p:embeddedFont>
    <p:embeddedFont>
      <p:font typeface="Roboto" charset="1" panose="02000000000000000000"/>
      <p:regular r:id="rId26"/>
    </p:embeddedFont>
    <p:embeddedFont>
      <p:font typeface="Open Sans SemiCondensed Bold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981" y="213678"/>
            <a:ext cx="18385963" cy="9859645"/>
          </a:xfrm>
          <a:custGeom>
            <a:avLst/>
            <a:gdLst/>
            <a:ahLst/>
            <a:cxnLst/>
            <a:rect r="r" b="b" t="t" l="l"/>
            <a:pathLst>
              <a:path h="9859645" w="18385963">
                <a:moveTo>
                  <a:pt x="0" y="0"/>
                </a:moveTo>
                <a:lnTo>
                  <a:pt x="18385962" y="0"/>
                </a:lnTo>
                <a:lnTo>
                  <a:pt x="18385962" y="9859644"/>
                </a:lnTo>
                <a:lnTo>
                  <a:pt x="0" y="9859644"/>
                </a:lnTo>
                <a:lnTo>
                  <a:pt x="0" y="0"/>
                </a:lnTo>
                <a:close/>
              </a:path>
            </a:pathLst>
          </a:custGeom>
          <a:blipFill>
            <a:blip r:embed="rId2">
              <a:alphaModFix amt="14000"/>
            </a:blip>
            <a:stretch>
              <a:fillRect l="0" t="-44363" r="0" b="-42112"/>
            </a:stretch>
          </a:blipFill>
        </p:spPr>
      </p:sp>
      <p:sp>
        <p:nvSpPr>
          <p:cNvPr name="Freeform 3" id="3"/>
          <p:cNvSpPr/>
          <p:nvPr/>
        </p:nvSpPr>
        <p:spPr>
          <a:xfrm flipH="false" flipV="false" rot="0">
            <a:off x="2932129" y="2849917"/>
            <a:ext cx="12423742" cy="3003755"/>
          </a:xfrm>
          <a:custGeom>
            <a:avLst/>
            <a:gdLst/>
            <a:ahLst/>
            <a:cxnLst/>
            <a:rect r="r" b="b" t="t" l="l"/>
            <a:pathLst>
              <a:path h="3003755" w="12423742">
                <a:moveTo>
                  <a:pt x="0" y="0"/>
                </a:moveTo>
                <a:lnTo>
                  <a:pt x="12423742" y="0"/>
                </a:lnTo>
                <a:lnTo>
                  <a:pt x="12423742" y="3003755"/>
                </a:lnTo>
                <a:lnTo>
                  <a:pt x="0" y="3003755"/>
                </a:lnTo>
                <a:lnTo>
                  <a:pt x="0" y="0"/>
                </a:lnTo>
                <a:close/>
              </a:path>
            </a:pathLst>
          </a:custGeom>
          <a:blipFill>
            <a:blip r:embed="rId3"/>
            <a:stretch>
              <a:fillRect l="0" t="-161614" r="0" b="-151992"/>
            </a:stretch>
          </a:blipFill>
        </p:spPr>
      </p:sp>
      <p:sp>
        <p:nvSpPr>
          <p:cNvPr name="TextBox 4" id="4"/>
          <p:cNvSpPr txBox="true"/>
          <p:nvPr/>
        </p:nvSpPr>
        <p:spPr>
          <a:xfrm rot="0">
            <a:off x="0" y="6254766"/>
            <a:ext cx="18288000" cy="782267"/>
          </a:xfrm>
          <a:prstGeom prst="rect">
            <a:avLst/>
          </a:prstGeom>
        </p:spPr>
        <p:txBody>
          <a:bodyPr anchor="t" rtlCol="false" tIns="0" lIns="0" bIns="0" rIns="0">
            <a:spAutoFit/>
          </a:bodyPr>
          <a:lstStyle/>
          <a:p>
            <a:pPr algn="ctr">
              <a:lnSpc>
                <a:spcPts val="5702"/>
              </a:lnSpc>
            </a:pPr>
            <a:r>
              <a:rPr lang="en-US" sz="4073" b="true">
                <a:solidFill>
                  <a:srgbClr val="FFFFFF"/>
                </a:solidFill>
                <a:latin typeface="Arial Bold"/>
                <a:ea typeface="Arial Bold"/>
                <a:cs typeface="Arial Bold"/>
                <a:sym typeface="Arial Bold"/>
              </a:rPr>
              <a:t>YARININ ŞEHİRLERİ HACKATHONU PROJE SUNUMU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5268" y="213678"/>
            <a:ext cx="17857463" cy="9859645"/>
          </a:xfrm>
          <a:custGeom>
            <a:avLst/>
            <a:gdLst/>
            <a:ahLst/>
            <a:cxnLst/>
            <a:rect r="r" b="b" t="t" l="l"/>
            <a:pathLst>
              <a:path h="9859645" w="17857463">
                <a:moveTo>
                  <a:pt x="0" y="0"/>
                </a:moveTo>
                <a:lnTo>
                  <a:pt x="17857464" y="0"/>
                </a:lnTo>
                <a:lnTo>
                  <a:pt x="17857464" y="9859644"/>
                </a:lnTo>
                <a:lnTo>
                  <a:pt x="0" y="9859644"/>
                </a:lnTo>
                <a:lnTo>
                  <a:pt x="0" y="0"/>
                </a:lnTo>
                <a:close/>
              </a:path>
            </a:pathLst>
          </a:custGeom>
          <a:blipFill>
            <a:blip r:embed="rId2">
              <a:alphaModFix amt="14000"/>
            </a:blip>
            <a:stretch>
              <a:fillRect l="0" t="-41651" r="0" b="-39465"/>
            </a:stretch>
          </a:blipFill>
        </p:spPr>
      </p:sp>
      <p:sp>
        <p:nvSpPr>
          <p:cNvPr name="TextBox 3" id="3"/>
          <p:cNvSpPr txBox="true"/>
          <p:nvPr/>
        </p:nvSpPr>
        <p:spPr>
          <a:xfrm rot="0">
            <a:off x="847886" y="3130967"/>
            <a:ext cx="9316501" cy="5126990"/>
          </a:xfrm>
          <a:prstGeom prst="rect">
            <a:avLst/>
          </a:prstGeom>
        </p:spPr>
        <p:txBody>
          <a:bodyPr anchor="t" rtlCol="false" tIns="0" lIns="0" bIns="0" rIns="0">
            <a:spAutoFit/>
          </a:bodyPr>
          <a:lstStyle/>
          <a:p>
            <a:pPr algn="just">
              <a:lnSpc>
                <a:spcPts val="4060"/>
              </a:lnSpc>
            </a:pPr>
            <a:r>
              <a:rPr lang="en-US" sz="2900" b="true">
                <a:solidFill>
                  <a:srgbClr val="FFFFFF"/>
                </a:solidFill>
                <a:latin typeface="Barlow Bold"/>
                <a:ea typeface="Barlow Bold"/>
                <a:cs typeface="Barlow Bold"/>
                <a:sym typeface="Barlow Bold"/>
              </a:rPr>
              <a:t>2) Time Series: </a:t>
            </a:r>
            <a:r>
              <a:rPr lang="en-US" sz="2900">
                <a:solidFill>
                  <a:srgbClr val="FFFFFF"/>
                </a:solidFill>
                <a:latin typeface="Barlow"/>
                <a:ea typeface="Barlow"/>
                <a:cs typeface="Barlow"/>
                <a:sym typeface="Barlow"/>
              </a:rPr>
              <a:t>Uygulamamız satıcıların girdiği ürün fiyatlarını, geliştirdiğimiz time series modeline gönderir ve model o günün tatil olup olamama durumuna ve saate göre alışveriş yapacak müşteri sayısını tahmin eder.</a:t>
            </a:r>
          </a:p>
          <a:p>
            <a:pPr algn="just">
              <a:lnSpc>
                <a:spcPts val="4060"/>
              </a:lnSpc>
            </a:pPr>
          </a:p>
          <a:p>
            <a:pPr algn="just">
              <a:lnSpc>
                <a:spcPts val="4060"/>
              </a:lnSpc>
              <a:spcBef>
                <a:spcPct val="0"/>
              </a:spcBef>
            </a:pPr>
            <a:r>
              <a:rPr lang="en-US" sz="2900">
                <a:solidFill>
                  <a:srgbClr val="FFFFFF"/>
                </a:solidFill>
                <a:latin typeface="Barlow"/>
                <a:ea typeface="Barlow"/>
                <a:cs typeface="Barlow"/>
                <a:sym typeface="Barlow"/>
              </a:rPr>
              <a:t>Eğer belirli bir sayının üstünde müşteri trafiği bekleniyorsa arka planda algoritma bir indirim değeri belirler ve fiyat düşürülür. Bunun amacı müşterilerin alışverişlerini artırarak israf edilen ürün sayısını azaltmaktır. Böylece hem müşteri hem de satıcı memnuniyeti sağlanmış olacaktır.</a:t>
            </a:r>
          </a:p>
        </p:txBody>
      </p:sp>
      <p:sp>
        <p:nvSpPr>
          <p:cNvPr name="Freeform 4" id="4"/>
          <p:cNvSpPr/>
          <p:nvPr/>
        </p:nvSpPr>
        <p:spPr>
          <a:xfrm flipH="false" flipV="false" rot="0">
            <a:off x="10617273" y="3494361"/>
            <a:ext cx="7275767" cy="4857401"/>
          </a:xfrm>
          <a:custGeom>
            <a:avLst/>
            <a:gdLst/>
            <a:ahLst/>
            <a:cxnLst/>
            <a:rect r="r" b="b" t="t" l="l"/>
            <a:pathLst>
              <a:path h="4857401" w="7275767">
                <a:moveTo>
                  <a:pt x="0" y="0"/>
                </a:moveTo>
                <a:lnTo>
                  <a:pt x="7275767" y="0"/>
                </a:lnTo>
                <a:lnTo>
                  <a:pt x="7275767" y="4857401"/>
                </a:lnTo>
                <a:lnTo>
                  <a:pt x="0" y="4857401"/>
                </a:lnTo>
                <a:lnTo>
                  <a:pt x="0" y="0"/>
                </a:lnTo>
                <a:close/>
              </a:path>
            </a:pathLst>
          </a:custGeom>
          <a:blipFill>
            <a:blip r:embed="rId3"/>
            <a:stretch>
              <a:fillRect l="0" t="0" r="0" b="0"/>
            </a:stretch>
          </a:blipFill>
        </p:spPr>
      </p:sp>
      <p:sp>
        <p:nvSpPr>
          <p:cNvPr name="TextBox 5" id="5"/>
          <p:cNvSpPr txBox="true"/>
          <p:nvPr/>
        </p:nvSpPr>
        <p:spPr>
          <a:xfrm rot="0">
            <a:off x="10617273" y="8373994"/>
            <a:ext cx="7231261" cy="398313"/>
          </a:xfrm>
          <a:prstGeom prst="rect">
            <a:avLst/>
          </a:prstGeom>
        </p:spPr>
        <p:txBody>
          <a:bodyPr anchor="t" rtlCol="false" tIns="0" lIns="0" bIns="0" rIns="0">
            <a:spAutoFit/>
          </a:bodyPr>
          <a:lstStyle/>
          <a:p>
            <a:pPr algn="ctr">
              <a:lnSpc>
                <a:spcPts val="3245"/>
              </a:lnSpc>
              <a:spcBef>
                <a:spcPct val="0"/>
              </a:spcBef>
            </a:pPr>
            <a:r>
              <a:rPr lang="en-US" sz="2318">
                <a:solidFill>
                  <a:srgbClr val="FFFFFF"/>
                </a:solidFill>
                <a:latin typeface="Barlow"/>
                <a:ea typeface="Barlow"/>
                <a:cs typeface="Barlow"/>
                <a:sym typeface="Barlow"/>
              </a:rPr>
              <a:t>Ortalama Yemek Satışlarının Saatlere Göre Dağılım Grafiği</a:t>
            </a:r>
          </a:p>
        </p:txBody>
      </p:sp>
      <p:sp>
        <p:nvSpPr>
          <p:cNvPr name="TextBox 6" id="6"/>
          <p:cNvSpPr txBox="true"/>
          <p:nvPr/>
        </p:nvSpPr>
        <p:spPr>
          <a:xfrm rot="0">
            <a:off x="0" y="2281073"/>
            <a:ext cx="18288000" cy="630707"/>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YAPAY ZEKÂ DESTEKLİ ÇÖZÜM</a:t>
            </a:r>
          </a:p>
        </p:txBody>
      </p:sp>
      <p:grpSp>
        <p:nvGrpSpPr>
          <p:cNvPr name="Group 7" id="7"/>
          <p:cNvGrpSpPr/>
          <p:nvPr/>
        </p:nvGrpSpPr>
        <p:grpSpPr>
          <a:xfrm rot="0">
            <a:off x="7347978" y="515847"/>
            <a:ext cx="3582518" cy="1521269"/>
            <a:chOff x="0" y="0"/>
            <a:chExt cx="4776691" cy="2028359"/>
          </a:xfrm>
        </p:grpSpPr>
        <p:sp>
          <p:nvSpPr>
            <p:cNvPr name="Freeform 8" id="8"/>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4133" y="280353"/>
            <a:ext cx="17857463" cy="9859645"/>
          </a:xfrm>
          <a:custGeom>
            <a:avLst/>
            <a:gdLst/>
            <a:ahLst/>
            <a:cxnLst/>
            <a:rect r="r" b="b" t="t" l="l"/>
            <a:pathLst>
              <a:path h="9859645" w="17857463">
                <a:moveTo>
                  <a:pt x="0" y="0"/>
                </a:moveTo>
                <a:lnTo>
                  <a:pt x="17857464" y="0"/>
                </a:lnTo>
                <a:lnTo>
                  <a:pt x="17857464" y="9859644"/>
                </a:lnTo>
                <a:lnTo>
                  <a:pt x="0" y="9859644"/>
                </a:lnTo>
                <a:lnTo>
                  <a:pt x="0" y="0"/>
                </a:lnTo>
                <a:close/>
              </a:path>
            </a:pathLst>
          </a:custGeom>
          <a:blipFill>
            <a:blip r:embed="rId2">
              <a:alphaModFix amt="18000"/>
            </a:blip>
            <a:stretch>
              <a:fillRect l="0" t="-41651" r="0" b="-39465"/>
            </a:stretch>
          </a:blipFill>
        </p:spPr>
      </p:sp>
      <p:sp>
        <p:nvSpPr>
          <p:cNvPr name="Freeform 3" id="3"/>
          <p:cNvSpPr/>
          <p:nvPr/>
        </p:nvSpPr>
        <p:spPr>
          <a:xfrm flipH="false" flipV="false" rot="0">
            <a:off x="9580766" y="3914664"/>
            <a:ext cx="7678534" cy="4134071"/>
          </a:xfrm>
          <a:custGeom>
            <a:avLst/>
            <a:gdLst/>
            <a:ahLst/>
            <a:cxnLst/>
            <a:rect r="r" b="b" t="t" l="l"/>
            <a:pathLst>
              <a:path h="4134071" w="7678534">
                <a:moveTo>
                  <a:pt x="0" y="0"/>
                </a:moveTo>
                <a:lnTo>
                  <a:pt x="7678534" y="0"/>
                </a:lnTo>
                <a:lnTo>
                  <a:pt x="7678534" y="4134072"/>
                </a:lnTo>
                <a:lnTo>
                  <a:pt x="0" y="4134072"/>
                </a:lnTo>
                <a:lnTo>
                  <a:pt x="0" y="0"/>
                </a:lnTo>
                <a:close/>
              </a:path>
            </a:pathLst>
          </a:custGeom>
          <a:blipFill>
            <a:blip r:embed="rId3"/>
            <a:stretch>
              <a:fillRect l="-1377" t="-20184" r="-2152" b="0"/>
            </a:stretch>
          </a:blipFill>
        </p:spPr>
      </p:sp>
      <p:sp>
        <p:nvSpPr>
          <p:cNvPr name="TextBox 4" id="4"/>
          <p:cNvSpPr txBox="true"/>
          <p:nvPr/>
        </p:nvSpPr>
        <p:spPr>
          <a:xfrm rot="0">
            <a:off x="1038225" y="3132455"/>
            <a:ext cx="7994165" cy="5639703"/>
          </a:xfrm>
          <a:prstGeom prst="rect">
            <a:avLst/>
          </a:prstGeom>
        </p:spPr>
        <p:txBody>
          <a:bodyPr anchor="t" rtlCol="false" tIns="0" lIns="0" bIns="0" rIns="0">
            <a:spAutoFit/>
          </a:bodyPr>
          <a:lstStyle/>
          <a:p>
            <a:pPr algn="just">
              <a:lnSpc>
                <a:spcPts val="4060"/>
              </a:lnSpc>
            </a:pPr>
            <a:r>
              <a:rPr lang="en-US" sz="2900">
                <a:solidFill>
                  <a:srgbClr val="FFFFFF"/>
                </a:solidFill>
                <a:latin typeface="Barlow"/>
                <a:ea typeface="Barlow"/>
                <a:cs typeface="Barlow"/>
                <a:sym typeface="Barlow"/>
              </a:rPr>
              <a:t>Arayüz, kullanıcı dostu bir şekilde Streamlit ile geliştirilmiştir. Gelişmiş yapay zekâ ve analiz sistemlerinin desteğiyle hesap oluşturma, ürün ekleme ve admin paneli satıcıların hizmetine sunulmuştur. </a:t>
            </a:r>
          </a:p>
          <a:p>
            <a:pPr algn="just">
              <a:lnSpc>
                <a:spcPts val="4060"/>
              </a:lnSpc>
            </a:pPr>
          </a:p>
          <a:p>
            <a:pPr algn="just">
              <a:lnSpc>
                <a:spcPts val="4060"/>
              </a:lnSpc>
              <a:spcBef>
                <a:spcPct val="0"/>
              </a:spcBef>
            </a:pPr>
            <a:r>
              <a:rPr lang="en-US" sz="2900">
                <a:solidFill>
                  <a:srgbClr val="FFFFFF"/>
                </a:solidFill>
                <a:latin typeface="Barlow"/>
                <a:ea typeface="Barlow"/>
                <a:cs typeface="Barlow"/>
                <a:sym typeface="Barlow"/>
              </a:rPr>
              <a:t>Müşteriler ise ürünleri isimlerine göre aratabilir ve kimlik-kart numaraları eşleştiğinde hesap oluşturmadan sipariş verebilir. Satıcıların hesap oluşturması olası dolandırıcılıkların önlenmesi için zorunludur.</a:t>
            </a:r>
          </a:p>
        </p:txBody>
      </p:sp>
      <p:sp>
        <p:nvSpPr>
          <p:cNvPr name="TextBox 5" id="5"/>
          <p:cNvSpPr txBox="true"/>
          <p:nvPr/>
        </p:nvSpPr>
        <p:spPr>
          <a:xfrm rot="0">
            <a:off x="0" y="2286906"/>
            <a:ext cx="18288000" cy="630818"/>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 PROJEMİZİN ARAYÜZÜ</a:t>
            </a:r>
          </a:p>
        </p:txBody>
      </p:sp>
      <p:grpSp>
        <p:nvGrpSpPr>
          <p:cNvPr name="Group 6" id="6"/>
          <p:cNvGrpSpPr/>
          <p:nvPr/>
        </p:nvGrpSpPr>
        <p:grpSpPr>
          <a:xfrm rot="0">
            <a:off x="7347978" y="515847"/>
            <a:ext cx="3582518" cy="1521269"/>
            <a:chOff x="0" y="0"/>
            <a:chExt cx="4776691" cy="2028359"/>
          </a:xfrm>
        </p:grpSpPr>
        <p:sp>
          <p:nvSpPr>
            <p:cNvPr name="Freeform 7" id="7"/>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5268" y="213678"/>
            <a:ext cx="17857463" cy="9859645"/>
          </a:xfrm>
          <a:custGeom>
            <a:avLst/>
            <a:gdLst/>
            <a:ahLst/>
            <a:cxnLst/>
            <a:rect r="r" b="b" t="t" l="l"/>
            <a:pathLst>
              <a:path h="9859645" w="17857463">
                <a:moveTo>
                  <a:pt x="0" y="0"/>
                </a:moveTo>
                <a:lnTo>
                  <a:pt x="17857464" y="0"/>
                </a:lnTo>
                <a:lnTo>
                  <a:pt x="17857464" y="9859644"/>
                </a:lnTo>
                <a:lnTo>
                  <a:pt x="0" y="9859644"/>
                </a:lnTo>
                <a:lnTo>
                  <a:pt x="0" y="0"/>
                </a:lnTo>
                <a:close/>
              </a:path>
            </a:pathLst>
          </a:custGeom>
          <a:blipFill>
            <a:blip r:embed="rId2">
              <a:alphaModFix amt="14000"/>
            </a:blip>
            <a:stretch>
              <a:fillRect l="0" t="-41651" r="0" b="-39465"/>
            </a:stretch>
          </a:blipFill>
        </p:spPr>
      </p:sp>
      <p:grpSp>
        <p:nvGrpSpPr>
          <p:cNvPr name="Group 3" id="3"/>
          <p:cNvGrpSpPr/>
          <p:nvPr/>
        </p:nvGrpSpPr>
        <p:grpSpPr>
          <a:xfrm rot="0">
            <a:off x="8373692" y="6167215"/>
            <a:ext cx="3140393" cy="2766176"/>
            <a:chOff x="0" y="0"/>
            <a:chExt cx="812800" cy="715945"/>
          </a:xfrm>
        </p:grpSpPr>
        <p:sp>
          <p:nvSpPr>
            <p:cNvPr name="Freeform 4" id="4"/>
            <p:cNvSpPr/>
            <p:nvPr/>
          </p:nvSpPr>
          <p:spPr>
            <a:xfrm flipH="false" flipV="false" rot="0">
              <a:off x="0" y="0"/>
              <a:ext cx="812800" cy="715945"/>
            </a:xfrm>
            <a:custGeom>
              <a:avLst/>
              <a:gdLst/>
              <a:ahLst/>
              <a:cxnLst/>
              <a:rect r="r" b="b" t="t" l="l"/>
              <a:pathLst>
                <a:path h="715945" w="812800">
                  <a:moveTo>
                    <a:pt x="0" y="0"/>
                  </a:moveTo>
                  <a:lnTo>
                    <a:pt x="812800" y="0"/>
                  </a:lnTo>
                  <a:lnTo>
                    <a:pt x="812800" y="715945"/>
                  </a:lnTo>
                  <a:lnTo>
                    <a:pt x="0" y="715945"/>
                  </a:lnTo>
                  <a:close/>
                </a:path>
              </a:pathLst>
            </a:custGeom>
            <a:blipFill>
              <a:blip r:embed="rId3"/>
              <a:stretch>
                <a:fillRect l="0" t="-51036" r="0" b="-51036"/>
              </a:stretch>
            </a:blipFill>
          </p:spPr>
        </p:sp>
      </p:grpSp>
      <p:grpSp>
        <p:nvGrpSpPr>
          <p:cNvPr name="Group 5" id="5"/>
          <p:cNvGrpSpPr/>
          <p:nvPr/>
        </p:nvGrpSpPr>
        <p:grpSpPr>
          <a:xfrm rot="0">
            <a:off x="4701196" y="6227237"/>
            <a:ext cx="3206927" cy="2646133"/>
            <a:chOff x="0" y="0"/>
            <a:chExt cx="812800" cy="670666"/>
          </a:xfrm>
        </p:grpSpPr>
        <p:sp>
          <p:nvSpPr>
            <p:cNvPr name="Freeform 6" id="6"/>
            <p:cNvSpPr/>
            <p:nvPr/>
          </p:nvSpPr>
          <p:spPr>
            <a:xfrm flipH="false" flipV="false" rot="0">
              <a:off x="0" y="0"/>
              <a:ext cx="812800" cy="670666"/>
            </a:xfrm>
            <a:custGeom>
              <a:avLst/>
              <a:gdLst/>
              <a:ahLst/>
              <a:cxnLst/>
              <a:rect r="r" b="b" t="t" l="l"/>
              <a:pathLst>
                <a:path h="670666" w="812800">
                  <a:moveTo>
                    <a:pt x="0" y="0"/>
                  </a:moveTo>
                  <a:lnTo>
                    <a:pt x="812800" y="0"/>
                  </a:lnTo>
                  <a:lnTo>
                    <a:pt x="812800" y="670666"/>
                  </a:lnTo>
                  <a:lnTo>
                    <a:pt x="0" y="670666"/>
                  </a:lnTo>
                  <a:close/>
                </a:path>
              </a:pathLst>
            </a:custGeom>
            <a:blipFill>
              <a:blip r:embed="rId4"/>
              <a:stretch>
                <a:fillRect l="0" t="-4404" r="-59805" b="-4404"/>
              </a:stretch>
            </a:blipFill>
          </p:spPr>
        </p:sp>
      </p:grpSp>
      <p:grpSp>
        <p:nvGrpSpPr>
          <p:cNvPr name="Group 7" id="7"/>
          <p:cNvGrpSpPr/>
          <p:nvPr/>
        </p:nvGrpSpPr>
        <p:grpSpPr>
          <a:xfrm rot="0">
            <a:off x="12252735" y="1353609"/>
            <a:ext cx="5006565" cy="7579782"/>
            <a:chOff x="0" y="0"/>
            <a:chExt cx="796552" cy="1205955"/>
          </a:xfrm>
        </p:grpSpPr>
        <p:sp>
          <p:nvSpPr>
            <p:cNvPr name="Freeform 8" id="8"/>
            <p:cNvSpPr/>
            <p:nvPr/>
          </p:nvSpPr>
          <p:spPr>
            <a:xfrm flipH="false" flipV="false" rot="0">
              <a:off x="0" y="0"/>
              <a:ext cx="796552" cy="1205955"/>
            </a:xfrm>
            <a:custGeom>
              <a:avLst/>
              <a:gdLst/>
              <a:ahLst/>
              <a:cxnLst/>
              <a:rect r="r" b="b" t="t" l="l"/>
              <a:pathLst>
                <a:path h="1205955" w="796552">
                  <a:moveTo>
                    <a:pt x="0" y="0"/>
                  </a:moveTo>
                  <a:lnTo>
                    <a:pt x="796552" y="0"/>
                  </a:lnTo>
                  <a:lnTo>
                    <a:pt x="796552" y="1205955"/>
                  </a:lnTo>
                  <a:lnTo>
                    <a:pt x="0" y="1205955"/>
                  </a:lnTo>
                  <a:close/>
                </a:path>
              </a:pathLst>
            </a:custGeom>
            <a:blipFill>
              <a:blip r:embed="rId5"/>
              <a:stretch>
                <a:fillRect l="0" t="-9446" r="0" b="-9446"/>
              </a:stretch>
            </a:blipFill>
          </p:spPr>
        </p:sp>
      </p:grpSp>
      <p:sp>
        <p:nvSpPr>
          <p:cNvPr name="TextBox 9" id="9"/>
          <p:cNvSpPr txBox="true"/>
          <p:nvPr/>
        </p:nvSpPr>
        <p:spPr>
          <a:xfrm rot="0">
            <a:off x="1028700" y="3148269"/>
            <a:ext cx="10485385" cy="2555240"/>
          </a:xfrm>
          <a:prstGeom prst="rect">
            <a:avLst/>
          </a:prstGeom>
        </p:spPr>
        <p:txBody>
          <a:bodyPr anchor="t" rtlCol="false" tIns="0" lIns="0" bIns="0" rIns="0">
            <a:spAutoFit/>
          </a:bodyPr>
          <a:lstStyle/>
          <a:p>
            <a:pPr algn="l">
              <a:lnSpc>
                <a:spcPts val="4060"/>
              </a:lnSpc>
            </a:pPr>
            <a:r>
              <a:rPr lang="en-US" sz="2900">
                <a:solidFill>
                  <a:srgbClr val="FFFFFF"/>
                </a:solidFill>
                <a:latin typeface="Barlow"/>
                <a:ea typeface="Barlow"/>
                <a:cs typeface="Barlow"/>
                <a:sym typeface="Barlow"/>
              </a:rPr>
              <a:t>Projemizin uygulanabilirliği hakkında konuşmak üzere ziyaret ettiğimiz lokantada keyifli bir röportaj gerçekleştirdik. Gıda israfının ne kadar büyük bir sıkıntı olduğunu ve halihazırda esnafın bu sorunla nasıl başa çıktığını tartıştık. Projemizden bahsettik ve olumlu dönütler aldık. </a:t>
            </a:r>
          </a:p>
        </p:txBody>
      </p:sp>
      <p:grpSp>
        <p:nvGrpSpPr>
          <p:cNvPr name="Group 10" id="10"/>
          <p:cNvGrpSpPr/>
          <p:nvPr/>
        </p:nvGrpSpPr>
        <p:grpSpPr>
          <a:xfrm rot="0">
            <a:off x="1028700" y="6167215"/>
            <a:ext cx="3206927" cy="2646133"/>
            <a:chOff x="0" y="0"/>
            <a:chExt cx="812800" cy="670666"/>
          </a:xfrm>
        </p:grpSpPr>
        <p:sp>
          <p:nvSpPr>
            <p:cNvPr name="Freeform 11" id="11"/>
            <p:cNvSpPr/>
            <p:nvPr/>
          </p:nvSpPr>
          <p:spPr>
            <a:xfrm flipH="false" flipV="false" rot="0">
              <a:off x="0" y="0"/>
              <a:ext cx="812800" cy="670666"/>
            </a:xfrm>
            <a:custGeom>
              <a:avLst/>
              <a:gdLst/>
              <a:ahLst/>
              <a:cxnLst/>
              <a:rect r="r" b="b" t="t" l="l"/>
              <a:pathLst>
                <a:path h="670666" w="812800">
                  <a:moveTo>
                    <a:pt x="0" y="0"/>
                  </a:moveTo>
                  <a:lnTo>
                    <a:pt x="812800" y="0"/>
                  </a:lnTo>
                  <a:lnTo>
                    <a:pt x="812800" y="670666"/>
                  </a:lnTo>
                  <a:lnTo>
                    <a:pt x="0" y="670666"/>
                  </a:lnTo>
                  <a:close/>
                </a:path>
              </a:pathLst>
            </a:custGeom>
            <a:blipFill>
              <a:blip r:embed="rId6"/>
              <a:stretch>
                <a:fillRect l="-23426" t="0" r="-23426" b="0"/>
              </a:stretch>
            </a:blipFill>
          </p:spPr>
        </p:sp>
      </p:grpSp>
      <p:sp>
        <p:nvSpPr>
          <p:cNvPr name="TextBox 12" id="12"/>
          <p:cNvSpPr txBox="true"/>
          <p:nvPr/>
        </p:nvSpPr>
        <p:spPr>
          <a:xfrm rot="0">
            <a:off x="1028700" y="2288851"/>
            <a:ext cx="10485385" cy="630818"/>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SAHA ARAŞTIRMAMIZ -</a:t>
            </a:r>
            <a:r>
              <a:rPr lang="en-US" b="true" sz="3664">
                <a:solidFill>
                  <a:srgbClr val="9EDF9C"/>
                </a:solidFill>
                <a:latin typeface="Barlow Bold"/>
                <a:ea typeface="Barlow Bold"/>
                <a:cs typeface="Barlow Bold"/>
                <a:sym typeface="Barlow Bold"/>
              </a:rPr>
              <a:t> RÖPORTAJ</a:t>
            </a:r>
          </a:p>
        </p:txBody>
      </p:sp>
      <p:grpSp>
        <p:nvGrpSpPr>
          <p:cNvPr name="Group 13" id="13"/>
          <p:cNvGrpSpPr/>
          <p:nvPr/>
        </p:nvGrpSpPr>
        <p:grpSpPr>
          <a:xfrm rot="0">
            <a:off x="4513401" y="558032"/>
            <a:ext cx="3582518" cy="1521269"/>
            <a:chOff x="0" y="0"/>
            <a:chExt cx="4776691" cy="2028359"/>
          </a:xfrm>
        </p:grpSpPr>
        <p:sp>
          <p:nvSpPr>
            <p:cNvPr name="Freeform 14" id="14"/>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4133" y="280353"/>
            <a:ext cx="17857463" cy="9859645"/>
          </a:xfrm>
          <a:custGeom>
            <a:avLst/>
            <a:gdLst/>
            <a:ahLst/>
            <a:cxnLst/>
            <a:rect r="r" b="b" t="t" l="l"/>
            <a:pathLst>
              <a:path h="9859645" w="17857463">
                <a:moveTo>
                  <a:pt x="0" y="0"/>
                </a:moveTo>
                <a:lnTo>
                  <a:pt x="17857464" y="0"/>
                </a:lnTo>
                <a:lnTo>
                  <a:pt x="17857464" y="9859644"/>
                </a:lnTo>
                <a:lnTo>
                  <a:pt x="0" y="9859644"/>
                </a:lnTo>
                <a:lnTo>
                  <a:pt x="0" y="0"/>
                </a:lnTo>
                <a:close/>
              </a:path>
            </a:pathLst>
          </a:custGeom>
          <a:blipFill>
            <a:blip r:embed="rId2">
              <a:alphaModFix amt="18000"/>
            </a:blip>
            <a:stretch>
              <a:fillRect l="0" t="-41651" r="0" b="-39465"/>
            </a:stretch>
          </a:blipFill>
        </p:spPr>
      </p:sp>
      <p:sp>
        <p:nvSpPr>
          <p:cNvPr name="TextBox 3" id="3"/>
          <p:cNvSpPr txBox="true"/>
          <p:nvPr/>
        </p:nvSpPr>
        <p:spPr>
          <a:xfrm rot="0">
            <a:off x="1028700" y="3165263"/>
            <a:ext cx="11504528" cy="6179312"/>
          </a:xfrm>
          <a:prstGeom prst="rect">
            <a:avLst/>
          </a:prstGeom>
        </p:spPr>
        <p:txBody>
          <a:bodyPr anchor="t" rtlCol="false" tIns="0" lIns="0" bIns="0" rIns="0">
            <a:spAutoFit/>
          </a:bodyPr>
          <a:lstStyle/>
          <a:p>
            <a:pPr algn="just">
              <a:lnSpc>
                <a:spcPts val="3799"/>
              </a:lnSpc>
            </a:pPr>
            <a:r>
              <a:rPr lang="en-US" sz="2900">
                <a:solidFill>
                  <a:srgbClr val="FFFFFF"/>
                </a:solidFill>
                <a:latin typeface="Barlow"/>
                <a:ea typeface="Barlow"/>
                <a:cs typeface="Barlow"/>
                <a:sym typeface="Barlow"/>
              </a:rPr>
              <a:t>- Gelişime oldukça açık olan uygulamamızı kullanıcı dönüşlerini dikkate alarak daha kapsamlı hale getirmek gelecek planlarımız arasındadır.</a:t>
            </a:r>
          </a:p>
          <a:p>
            <a:pPr algn="just">
              <a:lnSpc>
                <a:spcPts val="3799"/>
              </a:lnSpc>
            </a:pPr>
            <a:r>
              <a:rPr lang="en-US" sz="2900">
                <a:solidFill>
                  <a:srgbClr val="FFFFFF"/>
                </a:solidFill>
                <a:latin typeface="Barlow"/>
                <a:ea typeface="Barlow"/>
                <a:cs typeface="Barlow"/>
                <a:sym typeface="Barlow"/>
              </a:rPr>
              <a:t>- Platformumuz gıda israfını önlemekle sınırlı kalmadan tekstil gibi sektörlerde de kaynak israfını azaltmaya yönelik çığır açabilecek niteliktedir.</a:t>
            </a:r>
          </a:p>
          <a:p>
            <a:pPr algn="just">
              <a:lnSpc>
                <a:spcPts val="3799"/>
              </a:lnSpc>
            </a:pPr>
            <a:r>
              <a:rPr lang="en-US" sz="2900">
                <a:solidFill>
                  <a:srgbClr val="FFFFFF"/>
                </a:solidFill>
                <a:latin typeface="Barlow"/>
                <a:ea typeface="Barlow"/>
                <a:cs typeface="Barlow"/>
                <a:sym typeface="Barlow"/>
              </a:rPr>
              <a:t>- Uygulamamızı, prototipimizi geliştirirken kullandığımız Python dili dışında Swift, Kotlin gibi mobil geliştirme dilleri ile geliştirip mobil cihazlara uygun hale getirmek de planlarımız arasındadır.</a:t>
            </a:r>
          </a:p>
          <a:p>
            <a:pPr algn="just">
              <a:lnSpc>
                <a:spcPts val="3799"/>
              </a:lnSpc>
            </a:pPr>
            <a:r>
              <a:rPr lang="en-US" sz="2900">
                <a:solidFill>
                  <a:srgbClr val="FFFFFF"/>
                </a:solidFill>
                <a:latin typeface="Barlow"/>
                <a:ea typeface="Barlow"/>
                <a:cs typeface="Barlow"/>
                <a:sym typeface="Barlow"/>
              </a:rPr>
              <a:t>- İşletmelerin satıştan elde edecekleri kâr, sosyal sorumluluk projeleri için kaynak üretme potansiyeli de taşımaktadır. Mesela bu uygulamayla tasarruf edeceği meblağı Afrika gibi gıda sıkıntısı çeken bölgelere yardım etmek için kullanacağını söyleyen bir işletme satış ve bilinirliğini artırabilir.</a:t>
            </a:r>
          </a:p>
        </p:txBody>
      </p:sp>
      <p:grpSp>
        <p:nvGrpSpPr>
          <p:cNvPr name="Group 4" id="4"/>
          <p:cNvGrpSpPr/>
          <p:nvPr/>
        </p:nvGrpSpPr>
        <p:grpSpPr>
          <a:xfrm rot="0">
            <a:off x="7347978" y="515847"/>
            <a:ext cx="3582518" cy="1521269"/>
            <a:chOff x="0" y="0"/>
            <a:chExt cx="4776691" cy="2028359"/>
          </a:xfrm>
        </p:grpSpPr>
        <p:sp>
          <p:nvSpPr>
            <p:cNvPr name="Freeform 5" id="5"/>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
        <p:nvSpPr>
          <p:cNvPr name="Freeform 7" id="7"/>
          <p:cNvSpPr/>
          <p:nvPr/>
        </p:nvSpPr>
        <p:spPr>
          <a:xfrm flipH="false" flipV="false" rot="0">
            <a:off x="13136069" y="3689595"/>
            <a:ext cx="4123231" cy="4427631"/>
          </a:xfrm>
          <a:custGeom>
            <a:avLst/>
            <a:gdLst/>
            <a:ahLst/>
            <a:cxnLst/>
            <a:rect r="r" b="b" t="t" l="l"/>
            <a:pathLst>
              <a:path h="4427631" w="4123231">
                <a:moveTo>
                  <a:pt x="0" y="0"/>
                </a:moveTo>
                <a:lnTo>
                  <a:pt x="4123231" y="0"/>
                </a:lnTo>
                <a:lnTo>
                  <a:pt x="4123231" y="4427630"/>
                </a:lnTo>
                <a:lnTo>
                  <a:pt x="0" y="4427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2286906"/>
            <a:ext cx="18288000" cy="630707"/>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GELİŞTİRME PLANLARIMIZ</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8981" y="213678"/>
            <a:ext cx="18385963" cy="9859645"/>
          </a:xfrm>
          <a:custGeom>
            <a:avLst/>
            <a:gdLst/>
            <a:ahLst/>
            <a:cxnLst/>
            <a:rect r="r" b="b" t="t" l="l"/>
            <a:pathLst>
              <a:path h="9859645" w="18385963">
                <a:moveTo>
                  <a:pt x="0" y="0"/>
                </a:moveTo>
                <a:lnTo>
                  <a:pt x="18385962" y="0"/>
                </a:lnTo>
                <a:lnTo>
                  <a:pt x="18385962" y="9859644"/>
                </a:lnTo>
                <a:lnTo>
                  <a:pt x="0" y="9859644"/>
                </a:lnTo>
                <a:lnTo>
                  <a:pt x="0" y="0"/>
                </a:lnTo>
                <a:close/>
              </a:path>
            </a:pathLst>
          </a:custGeom>
          <a:blipFill>
            <a:blip r:embed="rId2">
              <a:alphaModFix amt="14000"/>
            </a:blip>
            <a:stretch>
              <a:fillRect l="0" t="-44363" r="0" b="-42112"/>
            </a:stretch>
          </a:blipFill>
        </p:spPr>
      </p:sp>
      <p:sp>
        <p:nvSpPr>
          <p:cNvPr name="TextBox 3" id="3"/>
          <p:cNvSpPr txBox="true"/>
          <p:nvPr/>
        </p:nvSpPr>
        <p:spPr>
          <a:xfrm rot="0">
            <a:off x="2014069" y="3213485"/>
            <a:ext cx="14259861" cy="3479029"/>
          </a:xfrm>
          <a:prstGeom prst="rect">
            <a:avLst/>
          </a:prstGeom>
        </p:spPr>
        <p:txBody>
          <a:bodyPr anchor="t" rtlCol="false" tIns="0" lIns="0" bIns="0" rIns="0">
            <a:spAutoFit/>
          </a:bodyPr>
          <a:lstStyle/>
          <a:p>
            <a:pPr algn="ctr">
              <a:lnSpc>
                <a:spcPts val="28462"/>
              </a:lnSpc>
              <a:spcBef>
                <a:spcPct val="0"/>
              </a:spcBef>
            </a:pPr>
            <a:r>
              <a:rPr lang="en-US" b="true" sz="20330" i="true">
                <a:solidFill>
                  <a:srgbClr val="16CFF1"/>
                </a:solidFill>
                <a:latin typeface="Open Sans SemiCondensed Bold Italics"/>
                <a:ea typeface="Open Sans SemiCondensed Bold Italics"/>
                <a:cs typeface="Open Sans SemiCondensed Bold Italics"/>
                <a:sym typeface="Open Sans SemiCondensed Bold Italics"/>
              </a:rPr>
              <a:t>TEŞEKKÜRLER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5268" y="0"/>
            <a:ext cx="17857463" cy="9859645"/>
          </a:xfrm>
          <a:custGeom>
            <a:avLst/>
            <a:gdLst/>
            <a:ahLst/>
            <a:cxnLst/>
            <a:rect r="r" b="b" t="t" l="l"/>
            <a:pathLst>
              <a:path h="9859645" w="17857463">
                <a:moveTo>
                  <a:pt x="0" y="0"/>
                </a:moveTo>
                <a:lnTo>
                  <a:pt x="17857464" y="0"/>
                </a:lnTo>
                <a:lnTo>
                  <a:pt x="17857464" y="9859645"/>
                </a:lnTo>
                <a:lnTo>
                  <a:pt x="0" y="9859645"/>
                </a:lnTo>
                <a:lnTo>
                  <a:pt x="0" y="0"/>
                </a:lnTo>
                <a:close/>
              </a:path>
            </a:pathLst>
          </a:custGeom>
          <a:blipFill>
            <a:blip r:embed="rId2">
              <a:alphaModFix amt="16000"/>
            </a:blip>
            <a:stretch>
              <a:fillRect l="0" t="-41651" r="0" b="-39465"/>
            </a:stretch>
          </a:blipFill>
        </p:spPr>
      </p:sp>
      <p:sp>
        <p:nvSpPr>
          <p:cNvPr name="TextBox 3" id="3"/>
          <p:cNvSpPr txBox="true"/>
          <p:nvPr/>
        </p:nvSpPr>
        <p:spPr>
          <a:xfrm rot="0">
            <a:off x="633964" y="5141719"/>
            <a:ext cx="5409675" cy="4678045"/>
          </a:xfrm>
          <a:prstGeom prst="rect">
            <a:avLst/>
          </a:prstGeom>
        </p:spPr>
        <p:txBody>
          <a:bodyPr anchor="t" rtlCol="false" tIns="0" lIns="0" bIns="0" rIns="0">
            <a:spAutoFit/>
          </a:bodyPr>
          <a:lstStyle/>
          <a:p>
            <a:pPr algn="l">
              <a:lnSpc>
                <a:spcPts val="3079"/>
              </a:lnSpc>
            </a:pPr>
            <a:r>
              <a:rPr lang="en-US" sz="2199" b="true">
                <a:solidFill>
                  <a:srgbClr val="FFFFFF"/>
                </a:solidFill>
                <a:latin typeface="Barlow Bold"/>
                <a:ea typeface="Barlow Bold"/>
                <a:cs typeface="Barlow Bold"/>
                <a:sym typeface="Barlow Bold"/>
              </a:rPr>
              <a:t>Okul</a:t>
            </a:r>
            <a:r>
              <a:rPr lang="en-US" sz="2199">
                <a:solidFill>
                  <a:srgbClr val="FFFFFF"/>
                </a:solidFill>
                <a:latin typeface="Barlow"/>
                <a:ea typeface="Barlow"/>
                <a:cs typeface="Barlow"/>
                <a:sym typeface="Barlow"/>
              </a:rPr>
              <a:t>: İstanbul Erkek Lisesi </a:t>
            </a:r>
          </a:p>
          <a:p>
            <a:pPr algn="l">
              <a:lnSpc>
                <a:spcPts val="3079"/>
              </a:lnSpc>
            </a:pPr>
            <a:r>
              <a:rPr lang="en-US" sz="2199">
                <a:solidFill>
                  <a:srgbClr val="FFFFFF"/>
                </a:solidFill>
                <a:latin typeface="Barlow"/>
                <a:ea typeface="Barlow"/>
                <a:cs typeface="Barlow"/>
                <a:sym typeface="Barlow"/>
              </a:rPr>
              <a:t>(LGS 2023 Türkiye 1'incisi)</a:t>
            </a:r>
          </a:p>
          <a:p>
            <a:pPr algn="l">
              <a:lnSpc>
                <a:spcPts val="3079"/>
              </a:lnSpc>
            </a:pPr>
          </a:p>
          <a:p>
            <a:pPr algn="l">
              <a:lnSpc>
                <a:spcPts val="3079"/>
              </a:lnSpc>
            </a:pPr>
            <a:r>
              <a:rPr lang="en-US" sz="2199" b="true">
                <a:solidFill>
                  <a:srgbClr val="FFFFFF"/>
                </a:solidFill>
                <a:latin typeface="Barlow Bold"/>
                <a:ea typeface="Barlow Bold"/>
                <a:cs typeface="Barlow Bold"/>
                <a:sym typeface="Barlow Bold"/>
              </a:rPr>
              <a:t>Rol:</a:t>
            </a:r>
            <a:r>
              <a:rPr lang="en-US" sz="2199">
                <a:solidFill>
                  <a:srgbClr val="FFFFFF"/>
                </a:solidFill>
                <a:latin typeface="Barlow"/>
                <a:ea typeface="Barlow"/>
                <a:cs typeface="Barlow"/>
                <a:sym typeface="Barlow"/>
              </a:rPr>
              <a:t> Time Series ve Arayüz Geliştirme</a:t>
            </a:r>
          </a:p>
          <a:p>
            <a:pPr algn="l">
              <a:lnSpc>
                <a:spcPts val="3079"/>
              </a:lnSpc>
            </a:pPr>
          </a:p>
          <a:p>
            <a:pPr algn="l">
              <a:lnSpc>
                <a:spcPts val="3079"/>
              </a:lnSpc>
            </a:pPr>
          </a:p>
          <a:p>
            <a:pPr algn="l">
              <a:lnSpc>
                <a:spcPts val="3079"/>
              </a:lnSpc>
            </a:pPr>
            <a:r>
              <a:rPr lang="en-US" sz="2199" b="true">
                <a:solidFill>
                  <a:srgbClr val="FFFFFF"/>
                </a:solidFill>
                <a:latin typeface="Barlow Bold"/>
                <a:ea typeface="Barlow Bold"/>
                <a:cs typeface="Barlow Bold"/>
                <a:sym typeface="Barlow Bold"/>
              </a:rPr>
              <a:t>Deneyim:</a:t>
            </a:r>
          </a:p>
          <a:p>
            <a:pPr algn="l">
              <a:lnSpc>
                <a:spcPts val="3079"/>
              </a:lnSpc>
            </a:pPr>
            <a:r>
              <a:rPr lang="en-US" sz="2199">
                <a:solidFill>
                  <a:srgbClr val="FFFFFF"/>
                </a:solidFill>
                <a:latin typeface="Barlow"/>
                <a:ea typeface="Barlow"/>
                <a:cs typeface="Barlow"/>
                <a:sym typeface="Barlow"/>
              </a:rPr>
              <a:t>-Teknofest/Trendyol  E-Ticaret Hackathonu Finalisti</a:t>
            </a:r>
          </a:p>
          <a:p>
            <a:pPr algn="l">
              <a:lnSpc>
                <a:spcPts val="3079"/>
              </a:lnSpc>
            </a:pPr>
            <a:r>
              <a:rPr lang="en-US" sz="2199">
                <a:solidFill>
                  <a:srgbClr val="FFFFFF"/>
                </a:solidFill>
                <a:latin typeface="Barlow"/>
                <a:ea typeface="Barlow"/>
                <a:cs typeface="Barlow"/>
                <a:sym typeface="Barlow"/>
              </a:rPr>
              <a:t>-</a:t>
            </a:r>
            <a:r>
              <a:rPr lang="en-US" sz="2199">
                <a:solidFill>
                  <a:srgbClr val="FFFFFF"/>
                </a:solidFill>
                <a:latin typeface="Barlow"/>
                <a:ea typeface="Barlow"/>
                <a:cs typeface="Barlow"/>
                <a:sym typeface="Barlow"/>
              </a:rPr>
              <a:t>Turkcell Yapay Zekâ Maratonu Finalisti</a:t>
            </a:r>
          </a:p>
          <a:p>
            <a:pPr algn="l">
              <a:lnSpc>
                <a:spcPts val="3079"/>
              </a:lnSpc>
            </a:pPr>
            <a:r>
              <a:rPr lang="en-US" sz="2199">
                <a:solidFill>
                  <a:srgbClr val="FFFFFF"/>
                </a:solidFill>
                <a:latin typeface="Barlow"/>
                <a:ea typeface="Barlow"/>
                <a:cs typeface="Barlow"/>
                <a:sym typeface="Barlow"/>
              </a:rPr>
              <a:t>-FRC Ümraniye Off-Season 2024 1'incisi</a:t>
            </a:r>
          </a:p>
          <a:p>
            <a:pPr algn="l">
              <a:lnSpc>
                <a:spcPts val="3079"/>
              </a:lnSpc>
            </a:pPr>
            <a:r>
              <a:rPr lang="en-US" sz="2199">
                <a:solidFill>
                  <a:srgbClr val="FFFFFF"/>
                </a:solidFill>
                <a:latin typeface="Barlow"/>
                <a:ea typeface="Barlow"/>
                <a:cs typeface="Barlow"/>
                <a:sym typeface="Barlow"/>
              </a:rPr>
              <a:t>-Caltech Stajı</a:t>
            </a:r>
          </a:p>
        </p:txBody>
      </p:sp>
      <p:sp>
        <p:nvSpPr>
          <p:cNvPr name="TextBox 4" id="4"/>
          <p:cNvSpPr txBox="true"/>
          <p:nvPr/>
        </p:nvSpPr>
        <p:spPr>
          <a:xfrm rot="0">
            <a:off x="633964" y="4520689"/>
            <a:ext cx="5409675" cy="587375"/>
          </a:xfrm>
          <a:prstGeom prst="rect">
            <a:avLst/>
          </a:prstGeom>
        </p:spPr>
        <p:txBody>
          <a:bodyPr anchor="t" rtlCol="false" tIns="0" lIns="0" bIns="0" rIns="0">
            <a:spAutoFit/>
          </a:bodyPr>
          <a:lstStyle/>
          <a:p>
            <a:pPr algn="l">
              <a:lnSpc>
                <a:spcPts val="4899"/>
              </a:lnSpc>
            </a:pPr>
            <a:r>
              <a:rPr lang="en-US" sz="3499" i="true" b="true">
                <a:solidFill>
                  <a:srgbClr val="16CFF1"/>
                </a:solidFill>
                <a:latin typeface="Open Sans Bold Italics"/>
                <a:ea typeface="Open Sans Bold Italics"/>
                <a:cs typeface="Open Sans Bold Italics"/>
                <a:sym typeface="Open Sans Bold Italics"/>
              </a:rPr>
              <a:t>EMİR KAAN ÖZDEMİR</a:t>
            </a:r>
          </a:p>
        </p:txBody>
      </p:sp>
      <p:grpSp>
        <p:nvGrpSpPr>
          <p:cNvPr name="Group 5" id="5"/>
          <p:cNvGrpSpPr/>
          <p:nvPr/>
        </p:nvGrpSpPr>
        <p:grpSpPr>
          <a:xfrm rot="0">
            <a:off x="7179271" y="1538287"/>
            <a:ext cx="2778233" cy="27782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7967" t="0" r="-11397" b="-18330"/>
              </a:stretch>
            </a:blipFill>
            <a:ln w="38100" cap="sq">
              <a:solidFill>
                <a:srgbClr val="16CFF1"/>
              </a:solidFill>
              <a:prstDash val="solid"/>
              <a:miter/>
            </a:ln>
          </p:spPr>
        </p:sp>
      </p:grpSp>
      <p:sp>
        <p:nvSpPr>
          <p:cNvPr name="TextBox 7" id="7"/>
          <p:cNvSpPr txBox="true"/>
          <p:nvPr/>
        </p:nvSpPr>
        <p:spPr>
          <a:xfrm rot="0">
            <a:off x="6439162" y="5141719"/>
            <a:ext cx="5409675" cy="4677605"/>
          </a:xfrm>
          <a:prstGeom prst="rect">
            <a:avLst/>
          </a:prstGeom>
        </p:spPr>
        <p:txBody>
          <a:bodyPr anchor="t" rtlCol="false" tIns="0" lIns="0" bIns="0" rIns="0">
            <a:spAutoFit/>
          </a:bodyPr>
          <a:lstStyle/>
          <a:p>
            <a:pPr algn="l">
              <a:lnSpc>
                <a:spcPts val="3079"/>
              </a:lnSpc>
            </a:pPr>
            <a:r>
              <a:rPr lang="en-US" sz="2199" b="true">
                <a:solidFill>
                  <a:srgbClr val="FFFFFF"/>
                </a:solidFill>
                <a:latin typeface="Barlow Bold"/>
                <a:ea typeface="Barlow Bold"/>
                <a:cs typeface="Barlow Bold"/>
                <a:sym typeface="Barlow Bold"/>
              </a:rPr>
              <a:t>Okul:</a:t>
            </a:r>
            <a:r>
              <a:rPr lang="en-US" sz="2199">
                <a:solidFill>
                  <a:srgbClr val="FFFFFF"/>
                </a:solidFill>
                <a:latin typeface="Barlow"/>
                <a:ea typeface="Barlow"/>
                <a:cs typeface="Barlow"/>
                <a:sym typeface="Barlow"/>
              </a:rPr>
              <a:t> Ortaklar Fen Lisesi  </a:t>
            </a:r>
          </a:p>
          <a:p>
            <a:pPr algn="l">
              <a:lnSpc>
                <a:spcPts val="3079"/>
              </a:lnSpc>
            </a:pPr>
          </a:p>
          <a:p>
            <a:pPr algn="l">
              <a:lnSpc>
                <a:spcPts val="3079"/>
              </a:lnSpc>
            </a:pPr>
          </a:p>
          <a:p>
            <a:pPr algn="l">
              <a:lnSpc>
                <a:spcPts val="3079"/>
              </a:lnSpc>
            </a:pPr>
            <a:r>
              <a:rPr lang="en-US" sz="2199" b="true">
                <a:solidFill>
                  <a:srgbClr val="FFFFFF"/>
                </a:solidFill>
                <a:latin typeface="Barlow Bold"/>
                <a:ea typeface="Barlow Bold"/>
                <a:cs typeface="Barlow Bold"/>
                <a:sym typeface="Barlow Bold"/>
              </a:rPr>
              <a:t>Rol:  </a:t>
            </a:r>
            <a:r>
              <a:rPr lang="en-US" sz="2199">
                <a:solidFill>
                  <a:srgbClr val="FFFFFF"/>
                </a:solidFill>
                <a:latin typeface="Barlow"/>
                <a:ea typeface="Barlow"/>
                <a:cs typeface="Barlow"/>
                <a:sym typeface="Barlow"/>
              </a:rPr>
              <a:t>Algoritma Geliştirme,  Saha Araştırması ve Alternatif Arayüz (HTML - CSS - JS)</a:t>
            </a:r>
          </a:p>
          <a:p>
            <a:pPr algn="l">
              <a:lnSpc>
                <a:spcPts val="3079"/>
              </a:lnSpc>
            </a:pPr>
          </a:p>
          <a:p>
            <a:pPr algn="l">
              <a:lnSpc>
                <a:spcPts val="3079"/>
              </a:lnSpc>
            </a:pPr>
            <a:r>
              <a:rPr lang="en-US" sz="2199" b="true">
                <a:solidFill>
                  <a:srgbClr val="FFFFFF"/>
                </a:solidFill>
                <a:latin typeface="Barlow Bold"/>
                <a:ea typeface="Barlow Bold"/>
                <a:cs typeface="Barlow Bold"/>
                <a:sym typeface="Barlow Bold"/>
              </a:rPr>
              <a:t>Deneyim:</a:t>
            </a:r>
            <a:r>
              <a:rPr lang="en-US" sz="2199">
                <a:solidFill>
                  <a:srgbClr val="FFFFFF"/>
                </a:solidFill>
                <a:latin typeface="Barlow"/>
                <a:ea typeface="Barlow"/>
                <a:cs typeface="Barlow"/>
                <a:sym typeface="Barlow"/>
              </a:rPr>
              <a:t> </a:t>
            </a:r>
          </a:p>
          <a:p>
            <a:pPr algn="l">
              <a:lnSpc>
                <a:spcPts val="3079"/>
              </a:lnSpc>
            </a:pPr>
            <a:r>
              <a:rPr lang="en-US" sz="2199">
                <a:solidFill>
                  <a:srgbClr val="FFFFFF"/>
                </a:solidFill>
                <a:latin typeface="Barlow"/>
                <a:ea typeface="Barlow"/>
                <a:cs typeface="Barlow"/>
                <a:sym typeface="Barlow"/>
              </a:rPr>
              <a:t>-Teknofest/Trendyol  E-Ticaret Hackathonu Finalisti</a:t>
            </a:r>
          </a:p>
          <a:p>
            <a:pPr algn="l">
              <a:lnSpc>
                <a:spcPts val="3079"/>
              </a:lnSpc>
            </a:pPr>
            <a:r>
              <a:rPr lang="en-US" sz="2199">
                <a:solidFill>
                  <a:srgbClr val="FFFFFF"/>
                </a:solidFill>
                <a:latin typeface="Barlow"/>
                <a:ea typeface="Barlow"/>
                <a:cs typeface="Barlow"/>
                <a:sym typeface="Barlow"/>
              </a:rPr>
              <a:t>-</a:t>
            </a:r>
            <a:r>
              <a:rPr lang="en-US" sz="2199">
                <a:solidFill>
                  <a:srgbClr val="FFFFFF"/>
                </a:solidFill>
                <a:latin typeface="Barlow"/>
                <a:ea typeface="Barlow"/>
                <a:cs typeface="Barlow"/>
                <a:sym typeface="Barlow"/>
              </a:rPr>
              <a:t>Turkcell Yapay Zekâ Maratonu Finalisti</a:t>
            </a:r>
          </a:p>
          <a:p>
            <a:pPr algn="l">
              <a:lnSpc>
                <a:spcPts val="3079"/>
              </a:lnSpc>
            </a:pPr>
            <a:r>
              <a:rPr lang="en-US" sz="2199">
                <a:solidFill>
                  <a:srgbClr val="FFFFFF"/>
                </a:solidFill>
                <a:latin typeface="Barlow"/>
                <a:ea typeface="Barlow"/>
                <a:cs typeface="Barlow"/>
                <a:sym typeface="Barlow"/>
              </a:rPr>
              <a:t>-</a:t>
            </a:r>
            <a:r>
              <a:rPr lang="en-US" sz="2199">
                <a:solidFill>
                  <a:srgbClr val="FFFFFF"/>
                </a:solidFill>
                <a:latin typeface="Barlow"/>
                <a:ea typeface="Barlow"/>
                <a:cs typeface="Barlow"/>
                <a:sym typeface="Barlow"/>
              </a:rPr>
              <a:t>Riders Robotik Ligi Ön Eleme 1’incisi/Türkiye 4'üncüsü</a:t>
            </a:r>
          </a:p>
        </p:txBody>
      </p:sp>
      <p:sp>
        <p:nvSpPr>
          <p:cNvPr name="TextBox 8" id="8"/>
          <p:cNvSpPr txBox="true"/>
          <p:nvPr/>
        </p:nvSpPr>
        <p:spPr>
          <a:xfrm rot="0">
            <a:off x="6439162" y="4520689"/>
            <a:ext cx="6004136" cy="587375"/>
          </a:xfrm>
          <a:prstGeom prst="rect">
            <a:avLst/>
          </a:prstGeom>
        </p:spPr>
        <p:txBody>
          <a:bodyPr anchor="t" rtlCol="false" tIns="0" lIns="0" bIns="0" rIns="0">
            <a:spAutoFit/>
          </a:bodyPr>
          <a:lstStyle/>
          <a:p>
            <a:pPr algn="l">
              <a:lnSpc>
                <a:spcPts val="4899"/>
              </a:lnSpc>
            </a:pPr>
            <a:r>
              <a:rPr lang="en-US" sz="3499" i="true" b="true">
                <a:solidFill>
                  <a:srgbClr val="16CFF1"/>
                </a:solidFill>
                <a:latin typeface="Open Sans Bold Italics"/>
                <a:ea typeface="Open Sans Bold Italics"/>
                <a:cs typeface="Open Sans Bold Italics"/>
                <a:sym typeface="Open Sans Bold Italics"/>
              </a:rPr>
              <a:t>İLKNUR YAREN KARAKOÇ</a:t>
            </a:r>
          </a:p>
        </p:txBody>
      </p:sp>
      <p:grpSp>
        <p:nvGrpSpPr>
          <p:cNvPr name="Group 9" id="9"/>
          <p:cNvGrpSpPr/>
          <p:nvPr/>
        </p:nvGrpSpPr>
        <p:grpSpPr>
          <a:xfrm rot="0">
            <a:off x="13448760" y="1538287"/>
            <a:ext cx="2693902" cy="269390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9219" t="-145722" r="-36087" b="-101491"/>
              </a:stretch>
            </a:blipFill>
            <a:ln w="38100" cap="sq">
              <a:solidFill>
                <a:srgbClr val="16CFF1"/>
              </a:solidFill>
              <a:prstDash val="solid"/>
              <a:miter/>
            </a:ln>
          </p:spPr>
        </p:sp>
      </p:grpSp>
      <p:sp>
        <p:nvSpPr>
          <p:cNvPr name="TextBox 11" id="11"/>
          <p:cNvSpPr txBox="true"/>
          <p:nvPr/>
        </p:nvSpPr>
        <p:spPr>
          <a:xfrm rot="0">
            <a:off x="12500449" y="4520689"/>
            <a:ext cx="5409675" cy="587375"/>
          </a:xfrm>
          <a:prstGeom prst="rect">
            <a:avLst/>
          </a:prstGeom>
        </p:spPr>
        <p:txBody>
          <a:bodyPr anchor="t" rtlCol="false" tIns="0" lIns="0" bIns="0" rIns="0">
            <a:spAutoFit/>
          </a:bodyPr>
          <a:lstStyle/>
          <a:p>
            <a:pPr algn="l">
              <a:lnSpc>
                <a:spcPts val="4899"/>
              </a:lnSpc>
            </a:pPr>
            <a:r>
              <a:rPr lang="en-US" sz="3499" i="true" b="true">
                <a:solidFill>
                  <a:srgbClr val="16CFF1"/>
                </a:solidFill>
                <a:latin typeface="Open Sans Bold Italics"/>
                <a:ea typeface="Open Sans Bold Italics"/>
                <a:cs typeface="Open Sans Bold Italics"/>
                <a:sym typeface="Open Sans Bold Italics"/>
              </a:rPr>
              <a:t>AHMET ERDEM PAMUK</a:t>
            </a:r>
          </a:p>
        </p:txBody>
      </p:sp>
      <p:sp>
        <p:nvSpPr>
          <p:cNvPr name="TextBox 12" id="12"/>
          <p:cNvSpPr txBox="true"/>
          <p:nvPr/>
        </p:nvSpPr>
        <p:spPr>
          <a:xfrm rot="0">
            <a:off x="12500449" y="5151244"/>
            <a:ext cx="5409675" cy="4668520"/>
          </a:xfrm>
          <a:prstGeom prst="rect">
            <a:avLst/>
          </a:prstGeom>
        </p:spPr>
        <p:txBody>
          <a:bodyPr anchor="t" rtlCol="false" tIns="0" lIns="0" bIns="0" rIns="0">
            <a:spAutoFit/>
          </a:bodyPr>
          <a:lstStyle/>
          <a:p>
            <a:pPr algn="l">
              <a:lnSpc>
                <a:spcPts val="3080"/>
              </a:lnSpc>
            </a:pPr>
            <a:r>
              <a:rPr lang="en-US" sz="2200" b="true">
                <a:solidFill>
                  <a:srgbClr val="FFFFFF"/>
                </a:solidFill>
                <a:latin typeface="Barlow Bold"/>
                <a:ea typeface="Barlow Bold"/>
                <a:cs typeface="Barlow Bold"/>
                <a:sym typeface="Barlow Bold"/>
              </a:rPr>
              <a:t>Okul:</a:t>
            </a:r>
            <a:r>
              <a:rPr lang="en-US" sz="2200">
                <a:solidFill>
                  <a:srgbClr val="FFFFFF"/>
                </a:solidFill>
                <a:latin typeface="Barlow"/>
                <a:ea typeface="Barlow"/>
                <a:cs typeface="Barlow"/>
                <a:sym typeface="Barlow"/>
              </a:rPr>
              <a:t> Teknopark Ankara İvedik OSB </a:t>
            </a:r>
          </a:p>
          <a:p>
            <a:pPr algn="l">
              <a:lnSpc>
                <a:spcPts val="3080"/>
              </a:lnSpc>
            </a:pPr>
            <a:r>
              <a:rPr lang="en-US" sz="2200">
                <a:solidFill>
                  <a:srgbClr val="FFFFFF"/>
                </a:solidFill>
                <a:latin typeface="Barlow"/>
                <a:ea typeface="Barlow"/>
                <a:cs typeface="Barlow"/>
                <a:sym typeface="Barlow"/>
              </a:rPr>
              <a:t>Mesleki ve Teknik Anadolu Lisesi </a:t>
            </a:r>
          </a:p>
          <a:p>
            <a:pPr algn="l">
              <a:lnSpc>
                <a:spcPts val="3080"/>
              </a:lnSpc>
            </a:pPr>
          </a:p>
          <a:p>
            <a:pPr algn="l">
              <a:lnSpc>
                <a:spcPts val="3080"/>
              </a:lnSpc>
            </a:pPr>
            <a:r>
              <a:rPr lang="en-US" sz="2200" b="true">
                <a:solidFill>
                  <a:srgbClr val="FFFFFF"/>
                </a:solidFill>
                <a:latin typeface="Barlow Bold"/>
                <a:ea typeface="Barlow Bold"/>
                <a:cs typeface="Barlow Bold"/>
                <a:sym typeface="Barlow Bold"/>
              </a:rPr>
              <a:t>Rol</a:t>
            </a:r>
            <a:r>
              <a:rPr lang="en-US" sz="2200">
                <a:solidFill>
                  <a:srgbClr val="FFFFFF"/>
                </a:solidFill>
                <a:latin typeface="Barlow"/>
                <a:ea typeface="Barlow"/>
                <a:cs typeface="Barlow"/>
                <a:sym typeface="Barlow"/>
              </a:rPr>
              <a:t>: Text Generation ve Arayüz Geliştirme</a:t>
            </a:r>
          </a:p>
          <a:p>
            <a:pPr algn="l">
              <a:lnSpc>
                <a:spcPts val="3080"/>
              </a:lnSpc>
            </a:pPr>
          </a:p>
          <a:p>
            <a:pPr algn="l">
              <a:lnSpc>
                <a:spcPts val="3080"/>
              </a:lnSpc>
            </a:pPr>
          </a:p>
          <a:p>
            <a:pPr algn="l">
              <a:lnSpc>
                <a:spcPts val="3080"/>
              </a:lnSpc>
            </a:pPr>
            <a:r>
              <a:rPr lang="en-US" sz="2200" b="true">
                <a:solidFill>
                  <a:srgbClr val="FFFFFF"/>
                </a:solidFill>
                <a:latin typeface="Barlow Bold"/>
                <a:ea typeface="Barlow Bold"/>
                <a:cs typeface="Barlow Bold"/>
                <a:sym typeface="Barlow Bold"/>
              </a:rPr>
              <a:t>Deneyim</a:t>
            </a:r>
            <a:r>
              <a:rPr lang="en-US" sz="2200">
                <a:solidFill>
                  <a:srgbClr val="FFFFFF"/>
                </a:solidFill>
                <a:latin typeface="Barlow"/>
                <a:ea typeface="Barlow"/>
                <a:cs typeface="Barlow"/>
                <a:sym typeface="Barlow"/>
              </a:rPr>
              <a:t>: </a:t>
            </a:r>
          </a:p>
          <a:p>
            <a:pPr algn="l">
              <a:lnSpc>
                <a:spcPts val="3080"/>
              </a:lnSpc>
            </a:pPr>
            <a:r>
              <a:rPr lang="en-US" sz="2200">
                <a:solidFill>
                  <a:srgbClr val="FFFFFF"/>
                </a:solidFill>
                <a:latin typeface="Barlow"/>
                <a:ea typeface="Barlow"/>
                <a:cs typeface="Barlow"/>
                <a:sym typeface="Barlow"/>
              </a:rPr>
              <a:t>-Teknofest/Trendyol E-Ticaret Hackathonu Finalisti</a:t>
            </a:r>
          </a:p>
          <a:p>
            <a:pPr algn="l">
              <a:lnSpc>
                <a:spcPts val="3080"/>
              </a:lnSpc>
            </a:pPr>
            <a:r>
              <a:rPr lang="en-US" sz="2200">
                <a:solidFill>
                  <a:srgbClr val="FFFFFF"/>
                </a:solidFill>
                <a:latin typeface="Barlow"/>
                <a:ea typeface="Barlow"/>
                <a:cs typeface="Barlow"/>
                <a:sym typeface="Barlow"/>
              </a:rPr>
              <a:t>-</a:t>
            </a:r>
            <a:r>
              <a:rPr lang="en-US" sz="2200">
                <a:solidFill>
                  <a:srgbClr val="FFFFFF"/>
                </a:solidFill>
                <a:latin typeface="Barlow"/>
                <a:ea typeface="Barlow"/>
                <a:cs typeface="Barlow"/>
                <a:sym typeface="Barlow"/>
              </a:rPr>
              <a:t>Teknofest 2024 Liseler Arası İHA Yarışması</a:t>
            </a:r>
          </a:p>
          <a:p>
            <a:pPr algn="l">
              <a:lnSpc>
                <a:spcPts val="3080"/>
              </a:lnSpc>
            </a:pPr>
            <a:r>
              <a:rPr lang="en-US" sz="2200">
                <a:solidFill>
                  <a:srgbClr val="FFFFFF"/>
                </a:solidFill>
                <a:latin typeface="Barlow"/>
                <a:ea typeface="Barlow"/>
                <a:cs typeface="Barlow"/>
                <a:sym typeface="Barlow"/>
              </a:rPr>
              <a:t>-İleriZirve’24 İnovasyon Geliştirme Yarışması 1'incisi</a:t>
            </a:r>
          </a:p>
        </p:txBody>
      </p:sp>
      <p:grpSp>
        <p:nvGrpSpPr>
          <p:cNvPr name="Group 13" id="13"/>
          <p:cNvGrpSpPr/>
          <p:nvPr/>
        </p:nvGrpSpPr>
        <p:grpSpPr>
          <a:xfrm rot="0">
            <a:off x="1070753" y="1514475"/>
            <a:ext cx="2741527" cy="27415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6198" t="-169712" r="-49091" b="-77470"/>
              </a:stretch>
            </a:blipFill>
            <a:ln w="38100" cap="sq">
              <a:solidFill>
                <a:srgbClr val="16CFF1"/>
              </a:solidFill>
              <a:prstDash val="solid"/>
              <a:miter/>
            </a:ln>
          </p:spPr>
        </p:sp>
      </p:grpSp>
      <p:grpSp>
        <p:nvGrpSpPr>
          <p:cNvPr name="Group 15" id="15"/>
          <p:cNvGrpSpPr/>
          <p:nvPr/>
        </p:nvGrpSpPr>
        <p:grpSpPr>
          <a:xfrm rot="0">
            <a:off x="4948010" y="353478"/>
            <a:ext cx="8391979" cy="1350443"/>
            <a:chOff x="0" y="0"/>
            <a:chExt cx="11189306" cy="1800591"/>
          </a:xfrm>
        </p:grpSpPr>
        <p:sp>
          <p:nvSpPr>
            <p:cNvPr name="Freeform 16" id="16"/>
            <p:cNvSpPr/>
            <p:nvPr/>
          </p:nvSpPr>
          <p:spPr>
            <a:xfrm flipH="false" flipV="false" rot="0">
              <a:off x="0" y="0"/>
              <a:ext cx="3261171" cy="1800591"/>
            </a:xfrm>
            <a:custGeom>
              <a:avLst/>
              <a:gdLst/>
              <a:ahLst/>
              <a:cxnLst/>
              <a:rect r="r" b="b" t="t" l="l"/>
              <a:pathLst>
                <a:path h="1800591" w="3261171">
                  <a:moveTo>
                    <a:pt x="0" y="0"/>
                  </a:moveTo>
                  <a:lnTo>
                    <a:pt x="3261171" y="0"/>
                  </a:lnTo>
                  <a:lnTo>
                    <a:pt x="3261171" y="1800591"/>
                  </a:lnTo>
                  <a:lnTo>
                    <a:pt x="0" y="1800591"/>
                  </a:lnTo>
                  <a:lnTo>
                    <a:pt x="0" y="0"/>
                  </a:lnTo>
                  <a:close/>
                </a:path>
              </a:pathLst>
            </a:custGeom>
            <a:blipFill>
              <a:blip r:embed="rId6"/>
              <a:stretch>
                <a:fillRect l="0" t="-41651" r="0" b="-39465"/>
              </a:stretch>
            </a:blipFill>
          </p:spPr>
        </p:sp>
        <p:sp>
          <p:nvSpPr>
            <p:cNvPr name="TextBox 17" id="17"/>
            <p:cNvSpPr txBox="true"/>
            <p:nvPr/>
          </p:nvSpPr>
          <p:spPr>
            <a:xfrm rot="0">
              <a:off x="3018267" y="252540"/>
              <a:ext cx="8171039" cy="1158394"/>
            </a:xfrm>
            <a:prstGeom prst="rect">
              <a:avLst/>
            </a:prstGeom>
          </p:spPr>
          <p:txBody>
            <a:bodyPr anchor="t" rtlCol="false" tIns="0" lIns="0" bIns="0" rIns="0">
              <a:spAutoFit/>
            </a:bodyPr>
            <a:lstStyle/>
            <a:p>
              <a:pPr algn="l">
                <a:lnSpc>
                  <a:spcPts val="7353"/>
                </a:lnSpc>
              </a:pPr>
              <a:r>
                <a:rPr lang="en-US" b="true" sz="5252" i="true" spc="357">
                  <a:solidFill>
                    <a:srgbClr val="FFFFFF"/>
                  </a:solidFill>
                  <a:latin typeface="Open Sans Bold Italics"/>
                  <a:ea typeface="Open Sans Bold Italics"/>
                  <a:cs typeface="Open Sans Bold Italics"/>
                  <a:sym typeface="Open Sans Bold Italics"/>
                </a:rPr>
                <a:t>TAKIM ÜYELERI</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0031" y="213678"/>
            <a:ext cx="17857463" cy="9859645"/>
          </a:xfrm>
          <a:custGeom>
            <a:avLst/>
            <a:gdLst/>
            <a:ahLst/>
            <a:cxnLst/>
            <a:rect r="r" b="b" t="t" l="l"/>
            <a:pathLst>
              <a:path h="9859645" w="17857463">
                <a:moveTo>
                  <a:pt x="0" y="0"/>
                </a:moveTo>
                <a:lnTo>
                  <a:pt x="17857463" y="0"/>
                </a:lnTo>
                <a:lnTo>
                  <a:pt x="17857463" y="9859644"/>
                </a:lnTo>
                <a:lnTo>
                  <a:pt x="0" y="9859644"/>
                </a:lnTo>
                <a:lnTo>
                  <a:pt x="0" y="0"/>
                </a:lnTo>
                <a:close/>
              </a:path>
            </a:pathLst>
          </a:custGeom>
          <a:blipFill>
            <a:blip r:embed="rId2">
              <a:alphaModFix amt="18000"/>
            </a:blip>
            <a:stretch>
              <a:fillRect l="0" t="-41651" r="0" b="-39465"/>
            </a:stretch>
          </a:blipFill>
        </p:spPr>
      </p:sp>
      <p:sp>
        <p:nvSpPr>
          <p:cNvPr name="TextBox 3" id="3"/>
          <p:cNvSpPr txBox="true"/>
          <p:nvPr/>
        </p:nvSpPr>
        <p:spPr>
          <a:xfrm rot="0">
            <a:off x="9139238" y="4836478"/>
            <a:ext cx="9525" cy="547370"/>
          </a:xfrm>
          <a:prstGeom prst="rect">
            <a:avLst/>
          </a:prstGeom>
        </p:spPr>
        <p:txBody>
          <a:bodyPr anchor="t" rtlCol="false" tIns="0" lIns="0" bIns="0" rIns="0">
            <a:spAutoFit/>
          </a:bodyPr>
          <a:lstStyle/>
          <a:p>
            <a:pPr algn="ctr">
              <a:lnSpc>
                <a:spcPts val="4480"/>
              </a:lnSpc>
            </a:pPr>
          </a:p>
        </p:txBody>
      </p:sp>
      <p:grpSp>
        <p:nvGrpSpPr>
          <p:cNvPr name="Group 4" id="4"/>
          <p:cNvGrpSpPr/>
          <p:nvPr/>
        </p:nvGrpSpPr>
        <p:grpSpPr>
          <a:xfrm rot="0">
            <a:off x="7347978" y="515847"/>
            <a:ext cx="3582518" cy="1521269"/>
            <a:chOff x="0" y="0"/>
            <a:chExt cx="4776691" cy="2028359"/>
          </a:xfrm>
        </p:grpSpPr>
        <p:sp>
          <p:nvSpPr>
            <p:cNvPr name="Freeform 5" id="5"/>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
        <p:nvSpPr>
          <p:cNvPr name="TextBox 7" id="7"/>
          <p:cNvSpPr txBox="true"/>
          <p:nvPr/>
        </p:nvSpPr>
        <p:spPr>
          <a:xfrm rot="0">
            <a:off x="1033462" y="3327299"/>
            <a:ext cx="16230600" cy="5821934"/>
          </a:xfrm>
          <a:prstGeom prst="rect">
            <a:avLst/>
          </a:prstGeom>
        </p:spPr>
        <p:txBody>
          <a:bodyPr anchor="t" rtlCol="false" tIns="0" lIns="0" bIns="0" rIns="0">
            <a:spAutoFit/>
          </a:bodyPr>
          <a:lstStyle/>
          <a:p>
            <a:pPr algn="just">
              <a:lnSpc>
                <a:spcPts val="3538"/>
              </a:lnSpc>
            </a:pPr>
            <a:r>
              <a:rPr lang="en-US" sz="2900">
                <a:solidFill>
                  <a:srgbClr val="FFFFFF"/>
                </a:solidFill>
                <a:latin typeface="Barlow"/>
                <a:ea typeface="Barlow"/>
                <a:cs typeface="Barlow"/>
                <a:sym typeface="Barlow"/>
              </a:rPr>
              <a:t>Gerek ülkemizde gerekse dünya genelinde gıda israfı ciddi bir sorun olarak karşımıza çıkmaktadır. Restoranlar, kafeler, fırınlar gibi gıda satan yerler gün sonunda satılmamış olan ürünlerini çöpe atmak zorunda kalmakta ve bu durum her yıl tonlarca yiyeceğin israf edilmesine neden olmaktadır. Bu israf, kaynakların etkin kullanılmasını engellemekte, çevresel ve ekonomik açıdan olumsuz sonuçlar doğurmaktadır. Yapılan araştırmalara göre gıda israfı; karbon ayak izi, aşırı su kullanımı ve doğal kaynakların tüketimi gibi olumsuz çevresel etkilerinin pek çok açıdan büyük olduğunu ortaya koymaktadır.</a:t>
            </a:r>
          </a:p>
          <a:p>
            <a:pPr algn="just">
              <a:lnSpc>
                <a:spcPts val="3538"/>
              </a:lnSpc>
            </a:pPr>
          </a:p>
          <a:p>
            <a:pPr algn="just">
              <a:lnSpc>
                <a:spcPts val="3538"/>
              </a:lnSpc>
            </a:pPr>
            <a:r>
              <a:rPr lang="en-US" sz="2900">
                <a:solidFill>
                  <a:srgbClr val="FFFFFF"/>
                </a:solidFill>
                <a:latin typeface="Barlow"/>
                <a:ea typeface="Barlow"/>
                <a:cs typeface="Barlow"/>
                <a:sym typeface="Barlow"/>
              </a:rPr>
              <a:t>Kaynaklarımızın boşa gitmesini engellemek ve sürdürülebilirliği artırmak amacıyla geliştirdiğimiz yapay zekâ destekli çözüm önerimiz ServeSmart; restoranların, marketlerin, fırınların ve benzeri diğer işletmelerin gün sonunda taze ancak satılmamış ürünlerini duyuracağı bir platformdur. Bu platform sayesinde, ihtiyacı olan bireyler bu ürünlere hem daha uygun fiyatlarla ulaşarak ekonomik fayda elde edebilecek hem de gıda israfının azaltılmasına katkı sağlayabilecektir.</a:t>
            </a:r>
          </a:p>
        </p:txBody>
      </p:sp>
      <p:sp>
        <p:nvSpPr>
          <p:cNvPr name="TextBox 8" id="8"/>
          <p:cNvSpPr txBox="true"/>
          <p:nvPr/>
        </p:nvSpPr>
        <p:spPr>
          <a:xfrm rot="0">
            <a:off x="4419174" y="2419186"/>
            <a:ext cx="9459177" cy="630818"/>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PROBLEM TANIMI VE ÇÖZÜM ÖNERISI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5268" y="213678"/>
            <a:ext cx="17857463" cy="9859645"/>
          </a:xfrm>
          <a:custGeom>
            <a:avLst/>
            <a:gdLst/>
            <a:ahLst/>
            <a:cxnLst/>
            <a:rect r="r" b="b" t="t" l="l"/>
            <a:pathLst>
              <a:path h="9859645" w="17857463">
                <a:moveTo>
                  <a:pt x="0" y="0"/>
                </a:moveTo>
                <a:lnTo>
                  <a:pt x="17857464" y="0"/>
                </a:lnTo>
                <a:lnTo>
                  <a:pt x="17857464" y="9859644"/>
                </a:lnTo>
                <a:lnTo>
                  <a:pt x="0" y="9859644"/>
                </a:lnTo>
                <a:lnTo>
                  <a:pt x="0" y="0"/>
                </a:lnTo>
                <a:close/>
              </a:path>
            </a:pathLst>
          </a:custGeom>
          <a:blipFill>
            <a:blip r:embed="rId2">
              <a:alphaModFix amt="14000"/>
            </a:blip>
            <a:stretch>
              <a:fillRect l="0" t="-41651" r="0" b="-39465"/>
            </a:stretch>
          </a:blipFill>
        </p:spPr>
      </p:sp>
      <p:grpSp>
        <p:nvGrpSpPr>
          <p:cNvPr name="Group 3" id="3"/>
          <p:cNvGrpSpPr/>
          <p:nvPr/>
        </p:nvGrpSpPr>
        <p:grpSpPr>
          <a:xfrm rot="0">
            <a:off x="10739924" y="3293132"/>
            <a:ext cx="6519376" cy="4541824"/>
            <a:chOff x="0" y="0"/>
            <a:chExt cx="1129089" cy="786597"/>
          </a:xfrm>
        </p:grpSpPr>
        <p:sp>
          <p:nvSpPr>
            <p:cNvPr name="Freeform 4" id="4"/>
            <p:cNvSpPr/>
            <p:nvPr/>
          </p:nvSpPr>
          <p:spPr>
            <a:xfrm flipH="false" flipV="false" rot="0">
              <a:off x="0" y="0"/>
              <a:ext cx="1129089" cy="786597"/>
            </a:xfrm>
            <a:custGeom>
              <a:avLst/>
              <a:gdLst/>
              <a:ahLst/>
              <a:cxnLst/>
              <a:rect r="r" b="b" t="t" l="l"/>
              <a:pathLst>
                <a:path h="786597" w="1129089">
                  <a:moveTo>
                    <a:pt x="27313" y="0"/>
                  </a:moveTo>
                  <a:lnTo>
                    <a:pt x="1101776" y="0"/>
                  </a:lnTo>
                  <a:cubicBezTo>
                    <a:pt x="1109019" y="0"/>
                    <a:pt x="1115967" y="2878"/>
                    <a:pt x="1121089" y="8000"/>
                  </a:cubicBezTo>
                  <a:cubicBezTo>
                    <a:pt x="1126211" y="13122"/>
                    <a:pt x="1129089" y="20069"/>
                    <a:pt x="1129089" y="27313"/>
                  </a:cubicBezTo>
                  <a:lnTo>
                    <a:pt x="1129089" y="759284"/>
                  </a:lnTo>
                  <a:cubicBezTo>
                    <a:pt x="1129089" y="774368"/>
                    <a:pt x="1116860" y="786597"/>
                    <a:pt x="1101776" y="786597"/>
                  </a:cubicBezTo>
                  <a:lnTo>
                    <a:pt x="27313" y="786597"/>
                  </a:lnTo>
                  <a:cubicBezTo>
                    <a:pt x="20069" y="786597"/>
                    <a:pt x="13122" y="783719"/>
                    <a:pt x="8000" y="778597"/>
                  </a:cubicBezTo>
                  <a:cubicBezTo>
                    <a:pt x="2878" y="773475"/>
                    <a:pt x="0" y="766528"/>
                    <a:pt x="0" y="759284"/>
                  </a:cubicBezTo>
                  <a:lnTo>
                    <a:pt x="0" y="27313"/>
                  </a:lnTo>
                  <a:cubicBezTo>
                    <a:pt x="0" y="12228"/>
                    <a:pt x="12228" y="0"/>
                    <a:pt x="27313" y="0"/>
                  </a:cubicBezTo>
                  <a:close/>
                </a:path>
              </a:pathLst>
            </a:custGeom>
            <a:blipFill>
              <a:blip r:embed="rId3"/>
              <a:stretch>
                <a:fillRect l="-31484" t="0" r="-7848" b="0"/>
              </a:stretch>
            </a:blipFill>
          </p:spPr>
        </p:sp>
      </p:grpSp>
      <p:sp>
        <p:nvSpPr>
          <p:cNvPr name="TextBox 5" id="5"/>
          <p:cNvSpPr txBox="true"/>
          <p:nvPr/>
        </p:nvSpPr>
        <p:spPr>
          <a:xfrm rot="0">
            <a:off x="1028700" y="3315053"/>
            <a:ext cx="9459177" cy="5126990"/>
          </a:xfrm>
          <a:prstGeom prst="rect">
            <a:avLst/>
          </a:prstGeom>
        </p:spPr>
        <p:txBody>
          <a:bodyPr anchor="t" rtlCol="false" tIns="0" lIns="0" bIns="0" rIns="0">
            <a:spAutoFit/>
          </a:bodyPr>
          <a:lstStyle/>
          <a:p>
            <a:pPr algn="just">
              <a:lnSpc>
                <a:spcPts val="4060"/>
              </a:lnSpc>
            </a:pPr>
            <a:r>
              <a:rPr lang="en-US" sz="2900">
                <a:solidFill>
                  <a:srgbClr val="FFFFFF"/>
                </a:solidFill>
                <a:latin typeface="Barlow"/>
                <a:ea typeface="Barlow"/>
                <a:cs typeface="Barlow"/>
                <a:sym typeface="Barlow"/>
              </a:rPr>
              <a:t>Dünya genelinde her gün tonlarca gıda israf edilmektedir. Bu israf, sadece kaynakların boşa harcanmasına değil aynı zamanda ekonomik kayıplara da yol açmaktadır. </a:t>
            </a:r>
          </a:p>
          <a:p>
            <a:pPr algn="just">
              <a:lnSpc>
                <a:spcPts val="4060"/>
              </a:lnSpc>
            </a:pPr>
          </a:p>
          <a:p>
            <a:pPr algn="just">
              <a:lnSpc>
                <a:spcPts val="4060"/>
              </a:lnSpc>
            </a:pPr>
            <a:r>
              <a:rPr lang="en-US" sz="2900">
                <a:solidFill>
                  <a:srgbClr val="FFFFFF"/>
                </a:solidFill>
                <a:latin typeface="Barlow"/>
                <a:ea typeface="Barlow"/>
                <a:cs typeface="Barlow"/>
                <a:sym typeface="Barlow"/>
              </a:rPr>
              <a:t>Öte yandan, milyonlarca insanın gıdaya erişimde zorluk çekmesi durumun ne kadar ciddi bir sorun olduğunu göstermektedir. Gıda israfı, küresel ölçekte çözülmesi gereken önemli bir sorundur ve acil müdahale gerektirmektedir.</a:t>
            </a:r>
          </a:p>
          <a:p>
            <a:pPr algn="l">
              <a:lnSpc>
                <a:spcPts val="4060"/>
              </a:lnSpc>
            </a:pPr>
            <a:r>
              <a:rPr lang="en-US" sz="2900">
                <a:solidFill>
                  <a:srgbClr val="000000"/>
                </a:solidFill>
                <a:latin typeface="Arimo"/>
                <a:ea typeface="Arimo"/>
                <a:cs typeface="Arimo"/>
                <a:sym typeface="Arimo"/>
              </a:rPr>
              <a:t>x</a:t>
            </a:r>
          </a:p>
        </p:txBody>
      </p:sp>
      <p:sp>
        <p:nvSpPr>
          <p:cNvPr name="TextBox 6" id="6"/>
          <p:cNvSpPr txBox="true"/>
          <p:nvPr/>
        </p:nvSpPr>
        <p:spPr>
          <a:xfrm rot="0">
            <a:off x="11374457" y="7787330"/>
            <a:ext cx="5250310" cy="542925"/>
          </a:xfrm>
          <a:prstGeom prst="rect">
            <a:avLst/>
          </a:prstGeom>
        </p:spPr>
        <p:txBody>
          <a:bodyPr anchor="t" rtlCol="false" tIns="0" lIns="0" bIns="0" rIns="0">
            <a:spAutoFit/>
          </a:bodyPr>
          <a:lstStyle/>
          <a:p>
            <a:pPr algn="l">
              <a:lnSpc>
                <a:spcPts val="2100"/>
              </a:lnSpc>
            </a:pPr>
            <a:r>
              <a:rPr lang="en-US" sz="1500">
                <a:solidFill>
                  <a:srgbClr val="FFFFFF">
                    <a:alpha val="63922"/>
                  </a:srgbClr>
                </a:solidFill>
                <a:latin typeface="Roboto"/>
                <a:ea typeface="Roboto"/>
                <a:cs typeface="Roboto"/>
                <a:sym typeface="Roboto"/>
              </a:rPr>
              <a:t>Okul kitaplarımızın arkasında rastladığımız benzer resimlerden</a:t>
            </a:r>
          </a:p>
        </p:txBody>
      </p:sp>
      <p:grpSp>
        <p:nvGrpSpPr>
          <p:cNvPr name="Group 7" id="7"/>
          <p:cNvGrpSpPr/>
          <p:nvPr/>
        </p:nvGrpSpPr>
        <p:grpSpPr>
          <a:xfrm rot="0">
            <a:off x="7347978" y="515847"/>
            <a:ext cx="3582518" cy="1521269"/>
            <a:chOff x="0" y="0"/>
            <a:chExt cx="4776691" cy="2028359"/>
          </a:xfrm>
        </p:grpSpPr>
        <p:sp>
          <p:nvSpPr>
            <p:cNvPr name="Freeform 8" id="8"/>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
        <p:nvSpPr>
          <p:cNvPr name="TextBox 10" id="10"/>
          <p:cNvSpPr txBox="true"/>
          <p:nvPr/>
        </p:nvSpPr>
        <p:spPr>
          <a:xfrm rot="0">
            <a:off x="4419174" y="2378290"/>
            <a:ext cx="9459177" cy="630818"/>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GIDA İSRAFININ KÜRESEL BOYUTLARI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0031" y="213678"/>
            <a:ext cx="17857463" cy="9859645"/>
          </a:xfrm>
          <a:custGeom>
            <a:avLst/>
            <a:gdLst/>
            <a:ahLst/>
            <a:cxnLst/>
            <a:rect r="r" b="b" t="t" l="l"/>
            <a:pathLst>
              <a:path h="9859645" w="17857463">
                <a:moveTo>
                  <a:pt x="0" y="0"/>
                </a:moveTo>
                <a:lnTo>
                  <a:pt x="17857463" y="0"/>
                </a:lnTo>
                <a:lnTo>
                  <a:pt x="17857463" y="9859644"/>
                </a:lnTo>
                <a:lnTo>
                  <a:pt x="0" y="9859644"/>
                </a:lnTo>
                <a:lnTo>
                  <a:pt x="0" y="0"/>
                </a:lnTo>
                <a:close/>
              </a:path>
            </a:pathLst>
          </a:custGeom>
          <a:blipFill>
            <a:blip r:embed="rId2">
              <a:alphaModFix amt="18000"/>
            </a:blip>
            <a:stretch>
              <a:fillRect l="0" t="-41651" r="0" b="-39465"/>
            </a:stretch>
          </a:blipFill>
        </p:spPr>
      </p:sp>
      <p:sp>
        <p:nvSpPr>
          <p:cNvPr name="TextBox 3" id="3"/>
          <p:cNvSpPr txBox="true"/>
          <p:nvPr/>
        </p:nvSpPr>
        <p:spPr>
          <a:xfrm rot="0">
            <a:off x="892447" y="3359618"/>
            <a:ext cx="10544896" cy="6155690"/>
          </a:xfrm>
          <a:prstGeom prst="rect">
            <a:avLst/>
          </a:prstGeom>
        </p:spPr>
        <p:txBody>
          <a:bodyPr anchor="t" rtlCol="false" tIns="0" lIns="0" bIns="0" rIns="0">
            <a:spAutoFit/>
          </a:bodyPr>
          <a:lstStyle/>
          <a:p>
            <a:pPr algn="l" marL="626111" indent="-313055" lvl="1">
              <a:lnSpc>
                <a:spcPts val="4060"/>
              </a:lnSpc>
              <a:buFont typeface="Arial"/>
              <a:buChar char="•"/>
            </a:pPr>
            <a:r>
              <a:rPr lang="en-US" sz="2900">
                <a:solidFill>
                  <a:srgbClr val="FFFFFF"/>
                </a:solidFill>
                <a:latin typeface="Barlow"/>
                <a:ea typeface="Barlow"/>
                <a:cs typeface="Barlow"/>
                <a:sym typeface="Barlow"/>
              </a:rPr>
              <a:t>İsraf konusunda TÜBİTAK tarafından yapılan araştırmalara göre,  israf edilen sebze ve meyve miktarı  iyimser tahminle 12 milyon ton ve 25 milyar Türk Lirası değerindedir.</a:t>
            </a:r>
          </a:p>
          <a:p>
            <a:pPr algn="l" marL="626111" indent="-313055" lvl="1">
              <a:lnSpc>
                <a:spcPts val="4060"/>
              </a:lnSpc>
              <a:buFont typeface="Arial"/>
              <a:buChar char="•"/>
            </a:pPr>
            <a:r>
              <a:rPr lang="en-US" sz="2900">
                <a:solidFill>
                  <a:srgbClr val="FFFFFF"/>
                </a:solidFill>
                <a:latin typeface="Barlow"/>
                <a:ea typeface="Barlow"/>
                <a:cs typeface="Barlow"/>
                <a:sym typeface="Barlow"/>
              </a:rPr>
              <a:t>Gelişmiş ülkelerde sadece tüketicilerin israf ettiği gıda miktarı 230 milyon tondur. Bu rakam Sahra Altı Afrika ülkelerinin toplam üretimine eşdeğerdir.</a:t>
            </a:r>
          </a:p>
          <a:p>
            <a:pPr algn="l" marL="626111" indent="-313055" lvl="1">
              <a:lnSpc>
                <a:spcPts val="4060"/>
              </a:lnSpc>
              <a:buFont typeface="Arial"/>
              <a:buChar char="•"/>
            </a:pPr>
            <a:r>
              <a:rPr lang="en-US" sz="2900">
                <a:solidFill>
                  <a:srgbClr val="FFFFFF"/>
                </a:solidFill>
                <a:latin typeface="Barlow"/>
                <a:ea typeface="Barlow"/>
                <a:cs typeface="Barlow"/>
                <a:sym typeface="Barlow"/>
              </a:rPr>
              <a:t>Eğer mevcut trend devam ederse 2030 yılına kadar dünya genelinde gıda israfı miktarının 2,1 milyar tona, maliyetinin ise 1,5 trilyon dolara ulaşması bekleniyor.</a:t>
            </a:r>
          </a:p>
          <a:p>
            <a:pPr algn="l" marL="626111" indent="-313055" lvl="1">
              <a:lnSpc>
                <a:spcPts val="4060"/>
              </a:lnSpc>
              <a:buFont typeface="Arial"/>
              <a:buChar char="•"/>
            </a:pPr>
            <a:r>
              <a:rPr lang="en-US" sz="2900">
                <a:solidFill>
                  <a:srgbClr val="FFFFFF"/>
                </a:solidFill>
                <a:latin typeface="Barlow"/>
                <a:ea typeface="Barlow"/>
                <a:cs typeface="Barlow"/>
                <a:sym typeface="Barlow"/>
              </a:rPr>
              <a:t>Türkiye’de her gün yaklaşık 6 milyon ekmek çöpe gidiyor. Bu, üretilen toplam ekmeğin %7'sine karşılık geliyor.</a:t>
            </a:r>
          </a:p>
          <a:p>
            <a:pPr algn="l" marL="626111" indent="-313055" lvl="1">
              <a:lnSpc>
                <a:spcPts val="4060"/>
              </a:lnSpc>
              <a:buFont typeface="Arial"/>
              <a:buChar char="•"/>
            </a:pPr>
            <a:r>
              <a:rPr lang="en-US" sz="2900">
                <a:solidFill>
                  <a:srgbClr val="000000"/>
                </a:solidFill>
                <a:latin typeface="Arimo"/>
                <a:ea typeface="Arimo"/>
                <a:cs typeface="Arimo"/>
                <a:sym typeface="Arimo"/>
              </a:rPr>
              <a:t>x</a:t>
            </a:r>
          </a:p>
        </p:txBody>
      </p:sp>
      <p:grpSp>
        <p:nvGrpSpPr>
          <p:cNvPr name="Group 4" id="4"/>
          <p:cNvGrpSpPr/>
          <p:nvPr/>
        </p:nvGrpSpPr>
        <p:grpSpPr>
          <a:xfrm rot="0">
            <a:off x="7347978" y="515847"/>
            <a:ext cx="3582518" cy="1521269"/>
            <a:chOff x="0" y="0"/>
            <a:chExt cx="4776691" cy="2028359"/>
          </a:xfrm>
        </p:grpSpPr>
        <p:sp>
          <p:nvSpPr>
            <p:cNvPr name="Freeform 5" id="5"/>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
        <p:nvSpPr>
          <p:cNvPr name="Freeform 7" id="7"/>
          <p:cNvSpPr/>
          <p:nvPr/>
        </p:nvSpPr>
        <p:spPr>
          <a:xfrm flipH="false" flipV="false" rot="0">
            <a:off x="11780874" y="3944227"/>
            <a:ext cx="5478426" cy="5314073"/>
          </a:xfrm>
          <a:custGeom>
            <a:avLst/>
            <a:gdLst/>
            <a:ahLst/>
            <a:cxnLst/>
            <a:rect r="r" b="b" t="t" l="l"/>
            <a:pathLst>
              <a:path h="5314073" w="5478426">
                <a:moveTo>
                  <a:pt x="0" y="0"/>
                </a:moveTo>
                <a:lnTo>
                  <a:pt x="5478426" y="0"/>
                </a:lnTo>
                <a:lnTo>
                  <a:pt x="5478426" y="5314073"/>
                </a:lnTo>
                <a:lnTo>
                  <a:pt x="0" y="53140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419174" y="2286906"/>
            <a:ext cx="9459177" cy="630818"/>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GIDA İSRAFI HAKKINDA BAZI İSTATİSTİKLER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5268" y="213678"/>
            <a:ext cx="17857463" cy="9859645"/>
          </a:xfrm>
          <a:custGeom>
            <a:avLst/>
            <a:gdLst/>
            <a:ahLst/>
            <a:cxnLst/>
            <a:rect r="r" b="b" t="t" l="l"/>
            <a:pathLst>
              <a:path h="9859645" w="17857463">
                <a:moveTo>
                  <a:pt x="0" y="0"/>
                </a:moveTo>
                <a:lnTo>
                  <a:pt x="17857464" y="0"/>
                </a:lnTo>
                <a:lnTo>
                  <a:pt x="17857464" y="9859644"/>
                </a:lnTo>
                <a:lnTo>
                  <a:pt x="0" y="9859644"/>
                </a:lnTo>
                <a:lnTo>
                  <a:pt x="0" y="0"/>
                </a:lnTo>
                <a:close/>
              </a:path>
            </a:pathLst>
          </a:custGeom>
          <a:blipFill>
            <a:blip r:embed="rId2">
              <a:alphaModFix amt="14000"/>
            </a:blip>
            <a:stretch>
              <a:fillRect l="0" t="-41651" r="0" b="-39465"/>
            </a:stretch>
          </a:blipFill>
        </p:spPr>
      </p:sp>
      <p:grpSp>
        <p:nvGrpSpPr>
          <p:cNvPr name="Group 3" id="3"/>
          <p:cNvGrpSpPr/>
          <p:nvPr/>
        </p:nvGrpSpPr>
        <p:grpSpPr>
          <a:xfrm rot="0">
            <a:off x="11089458" y="3414572"/>
            <a:ext cx="6169842" cy="4541824"/>
            <a:chOff x="0" y="0"/>
            <a:chExt cx="1068553" cy="786597"/>
          </a:xfrm>
        </p:grpSpPr>
        <p:sp>
          <p:nvSpPr>
            <p:cNvPr name="Freeform 4" id="4"/>
            <p:cNvSpPr/>
            <p:nvPr/>
          </p:nvSpPr>
          <p:spPr>
            <a:xfrm flipH="false" flipV="false" rot="0">
              <a:off x="0" y="0"/>
              <a:ext cx="1068553" cy="786597"/>
            </a:xfrm>
            <a:custGeom>
              <a:avLst/>
              <a:gdLst/>
              <a:ahLst/>
              <a:cxnLst/>
              <a:rect r="r" b="b" t="t" l="l"/>
              <a:pathLst>
                <a:path h="786597" w="1068553">
                  <a:moveTo>
                    <a:pt x="28860" y="0"/>
                  </a:moveTo>
                  <a:lnTo>
                    <a:pt x="1039692" y="0"/>
                  </a:lnTo>
                  <a:cubicBezTo>
                    <a:pt x="1055632" y="0"/>
                    <a:pt x="1068553" y="12921"/>
                    <a:pt x="1068553" y="28860"/>
                  </a:cubicBezTo>
                  <a:lnTo>
                    <a:pt x="1068553" y="757737"/>
                  </a:lnTo>
                  <a:cubicBezTo>
                    <a:pt x="1068553" y="773676"/>
                    <a:pt x="1055632" y="786597"/>
                    <a:pt x="1039692" y="786597"/>
                  </a:cubicBezTo>
                  <a:lnTo>
                    <a:pt x="28860" y="786597"/>
                  </a:lnTo>
                  <a:cubicBezTo>
                    <a:pt x="12921" y="786597"/>
                    <a:pt x="0" y="773676"/>
                    <a:pt x="0" y="757737"/>
                  </a:cubicBezTo>
                  <a:lnTo>
                    <a:pt x="0" y="28860"/>
                  </a:lnTo>
                  <a:cubicBezTo>
                    <a:pt x="0" y="12921"/>
                    <a:pt x="12921" y="0"/>
                    <a:pt x="28860" y="0"/>
                  </a:cubicBezTo>
                  <a:close/>
                </a:path>
              </a:pathLst>
            </a:custGeom>
            <a:blipFill>
              <a:blip r:embed="rId3"/>
              <a:stretch>
                <a:fillRect l="-5141" t="0" r="-5141" b="0"/>
              </a:stretch>
            </a:blipFill>
          </p:spPr>
        </p:sp>
      </p:grpSp>
      <p:sp>
        <p:nvSpPr>
          <p:cNvPr name="TextBox 5" id="5"/>
          <p:cNvSpPr txBox="true"/>
          <p:nvPr/>
        </p:nvSpPr>
        <p:spPr>
          <a:xfrm rot="0">
            <a:off x="1028700" y="3212999"/>
            <a:ext cx="9459177" cy="5126990"/>
          </a:xfrm>
          <a:prstGeom prst="rect">
            <a:avLst/>
          </a:prstGeom>
        </p:spPr>
        <p:txBody>
          <a:bodyPr anchor="t" rtlCol="false" tIns="0" lIns="0" bIns="0" rIns="0">
            <a:spAutoFit/>
          </a:bodyPr>
          <a:lstStyle/>
          <a:p>
            <a:pPr algn="just">
              <a:lnSpc>
                <a:spcPts val="4060"/>
              </a:lnSpc>
            </a:pPr>
            <a:r>
              <a:rPr lang="en-US" sz="2900">
                <a:solidFill>
                  <a:srgbClr val="FFFFFF"/>
                </a:solidFill>
                <a:latin typeface="Barlow"/>
                <a:ea typeface="Barlow"/>
                <a:cs typeface="Barlow"/>
                <a:sym typeface="Barlow"/>
              </a:rPr>
              <a:t>ServeSmart;</a:t>
            </a:r>
            <a:r>
              <a:rPr lang="en-US" sz="2900">
                <a:solidFill>
                  <a:srgbClr val="FFFFFF"/>
                </a:solidFill>
                <a:latin typeface="Barlow"/>
                <a:ea typeface="Barlow"/>
                <a:cs typeface="Barlow"/>
                <a:sym typeface="Barlow"/>
              </a:rPr>
              <a:t> restoranların, marketlerin, fırınların ve benzeri işletmelerin gün sonunda taze ancak satılmamış ürünlerini duyurabileceği bir platform olarak tasarlanmıştır. </a:t>
            </a:r>
          </a:p>
          <a:p>
            <a:pPr algn="just">
              <a:lnSpc>
                <a:spcPts val="4060"/>
              </a:lnSpc>
            </a:pPr>
          </a:p>
          <a:p>
            <a:pPr algn="just">
              <a:lnSpc>
                <a:spcPts val="4060"/>
              </a:lnSpc>
            </a:pPr>
            <a:r>
              <a:rPr lang="en-US" sz="2900">
                <a:solidFill>
                  <a:srgbClr val="FFFFFF"/>
                </a:solidFill>
                <a:latin typeface="Barlow"/>
                <a:ea typeface="Barlow"/>
                <a:cs typeface="Barlow"/>
                <a:sym typeface="Barlow"/>
              </a:rPr>
              <a:t>Bu platform, hem gıda israfını önlemeyi hem de ihtiyacı olan bireylerin bu ürünlere daha uygun fiyatlarla erişimini sağlamayı hedeflemektedir. Böylelikle, kaynaklarımızın israf edilmesinin önüne geçilerek sürdürülebilir bir tüketim anlayışı  desteklenmektedir.</a:t>
            </a:r>
          </a:p>
          <a:p>
            <a:pPr algn="l">
              <a:lnSpc>
                <a:spcPts val="4060"/>
              </a:lnSpc>
            </a:pPr>
          </a:p>
        </p:txBody>
      </p:sp>
      <p:sp>
        <p:nvSpPr>
          <p:cNvPr name="TextBox 6" id="6"/>
          <p:cNvSpPr txBox="true"/>
          <p:nvPr/>
        </p:nvSpPr>
        <p:spPr>
          <a:xfrm rot="0">
            <a:off x="4419174" y="2281073"/>
            <a:ext cx="9459177" cy="630818"/>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SERVESMART: SÜRDÜRÜLEBİLİR BİR ÇÖZÜM</a:t>
            </a:r>
          </a:p>
        </p:txBody>
      </p:sp>
      <p:grpSp>
        <p:nvGrpSpPr>
          <p:cNvPr name="Group 7" id="7"/>
          <p:cNvGrpSpPr/>
          <p:nvPr/>
        </p:nvGrpSpPr>
        <p:grpSpPr>
          <a:xfrm rot="0">
            <a:off x="7347978" y="515847"/>
            <a:ext cx="3582518" cy="1521269"/>
            <a:chOff x="0" y="0"/>
            <a:chExt cx="4776691" cy="2028359"/>
          </a:xfrm>
        </p:grpSpPr>
        <p:sp>
          <p:nvSpPr>
            <p:cNvPr name="Freeform 8" id="8"/>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5268" y="213678"/>
            <a:ext cx="17857463" cy="9859645"/>
          </a:xfrm>
          <a:custGeom>
            <a:avLst/>
            <a:gdLst/>
            <a:ahLst/>
            <a:cxnLst/>
            <a:rect r="r" b="b" t="t" l="l"/>
            <a:pathLst>
              <a:path h="9859645" w="17857463">
                <a:moveTo>
                  <a:pt x="0" y="0"/>
                </a:moveTo>
                <a:lnTo>
                  <a:pt x="17857464" y="0"/>
                </a:lnTo>
                <a:lnTo>
                  <a:pt x="17857464" y="9859644"/>
                </a:lnTo>
                <a:lnTo>
                  <a:pt x="0" y="9859644"/>
                </a:lnTo>
                <a:lnTo>
                  <a:pt x="0" y="0"/>
                </a:lnTo>
                <a:close/>
              </a:path>
            </a:pathLst>
          </a:custGeom>
          <a:blipFill>
            <a:blip r:embed="rId2">
              <a:alphaModFix amt="14000"/>
            </a:blip>
            <a:stretch>
              <a:fillRect l="0" t="-41651" r="0" b="-39465"/>
            </a:stretch>
          </a:blipFill>
        </p:spPr>
      </p:sp>
      <p:grpSp>
        <p:nvGrpSpPr>
          <p:cNvPr name="Group 3" id="3"/>
          <p:cNvGrpSpPr/>
          <p:nvPr/>
        </p:nvGrpSpPr>
        <p:grpSpPr>
          <a:xfrm rot="0">
            <a:off x="11089458" y="3981832"/>
            <a:ext cx="6169842" cy="4541824"/>
            <a:chOff x="0" y="0"/>
            <a:chExt cx="1068553" cy="786597"/>
          </a:xfrm>
        </p:grpSpPr>
        <p:sp>
          <p:nvSpPr>
            <p:cNvPr name="Freeform 4" id="4"/>
            <p:cNvSpPr/>
            <p:nvPr/>
          </p:nvSpPr>
          <p:spPr>
            <a:xfrm flipH="false" flipV="false" rot="0">
              <a:off x="0" y="0"/>
              <a:ext cx="1068553" cy="786597"/>
            </a:xfrm>
            <a:custGeom>
              <a:avLst/>
              <a:gdLst/>
              <a:ahLst/>
              <a:cxnLst/>
              <a:rect r="r" b="b" t="t" l="l"/>
              <a:pathLst>
                <a:path h="786597" w="1068553">
                  <a:moveTo>
                    <a:pt x="28860" y="0"/>
                  </a:moveTo>
                  <a:lnTo>
                    <a:pt x="1039692" y="0"/>
                  </a:lnTo>
                  <a:cubicBezTo>
                    <a:pt x="1055632" y="0"/>
                    <a:pt x="1068553" y="12921"/>
                    <a:pt x="1068553" y="28860"/>
                  </a:cubicBezTo>
                  <a:lnTo>
                    <a:pt x="1068553" y="757737"/>
                  </a:lnTo>
                  <a:cubicBezTo>
                    <a:pt x="1068553" y="773676"/>
                    <a:pt x="1055632" y="786597"/>
                    <a:pt x="1039692" y="786597"/>
                  </a:cubicBezTo>
                  <a:lnTo>
                    <a:pt x="28860" y="786597"/>
                  </a:lnTo>
                  <a:cubicBezTo>
                    <a:pt x="12921" y="786597"/>
                    <a:pt x="0" y="773676"/>
                    <a:pt x="0" y="757737"/>
                  </a:cubicBezTo>
                  <a:lnTo>
                    <a:pt x="0" y="28860"/>
                  </a:lnTo>
                  <a:cubicBezTo>
                    <a:pt x="0" y="12921"/>
                    <a:pt x="12921" y="0"/>
                    <a:pt x="28860" y="0"/>
                  </a:cubicBezTo>
                  <a:close/>
                </a:path>
              </a:pathLst>
            </a:custGeom>
            <a:blipFill>
              <a:blip r:embed="rId3"/>
              <a:stretch>
                <a:fillRect l="-5141" t="0" r="-5141" b="0"/>
              </a:stretch>
            </a:blipFill>
          </p:spPr>
        </p:sp>
      </p:grpSp>
      <p:sp>
        <p:nvSpPr>
          <p:cNvPr name="TextBox 5" id="5"/>
          <p:cNvSpPr txBox="true"/>
          <p:nvPr/>
        </p:nvSpPr>
        <p:spPr>
          <a:xfrm rot="0">
            <a:off x="1028700" y="3212999"/>
            <a:ext cx="9459177" cy="6155690"/>
          </a:xfrm>
          <a:prstGeom prst="rect">
            <a:avLst/>
          </a:prstGeom>
        </p:spPr>
        <p:txBody>
          <a:bodyPr anchor="t" rtlCol="false" tIns="0" lIns="0" bIns="0" rIns="0">
            <a:spAutoFit/>
          </a:bodyPr>
          <a:lstStyle/>
          <a:p>
            <a:pPr algn="just">
              <a:lnSpc>
                <a:spcPts val="4060"/>
              </a:lnSpc>
            </a:pPr>
            <a:r>
              <a:rPr lang="en-US" sz="2900">
                <a:solidFill>
                  <a:srgbClr val="FFFFFF"/>
                </a:solidFill>
                <a:latin typeface="Barlow"/>
                <a:ea typeface="Barlow"/>
                <a:cs typeface="Barlow"/>
                <a:sym typeface="Barlow"/>
              </a:rPr>
              <a:t>Yurt dışında hayata geçirilmiş benzer uygulamaları incelediğimizde henüz yapay zekâ destekli bir platformun kullanılmadığını gördük. </a:t>
            </a:r>
            <a:r>
              <a:rPr lang="en-US" sz="2900">
                <a:solidFill>
                  <a:srgbClr val="FFFFFF"/>
                </a:solidFill>
                <a:latin typeface="Barlow"/>
                <a:ea typeface="Barlow"/>
                <a:cs typeface="Barlow"/>
                <a:sym typeface="Barlow"/>
              </a:rPr>
              <a:t>Bizim uygulamamızda yapay zekânın etkin bir şekilde kullanılıyor olması projemizin inovatif yönünü oluşturan unsurlardandır.</a:t>
            </a:r>
          </a:p>
          <a:p>
            <a:pPr algn="just">
              <a:lnSpc>
                <a:spcPts val="4060"/>
              </a:lnSpc>
            </a:pPr>
          </a:p>
          <a:p>
            <a:pPr algn="just">
              <a:lnSpc>
                <a:spcPts val="4060"/>
              </a:lnSpc>
            </a:pPr>
            <a:r>
              <a:rPr lang="en-US" sz="2900">
                <a:solidFill>
                  <a:srgbClr val="FFFFFF"/>
                </a:solidFill>
                <a:latin typeface="Barlow"/>
                <a:ea typeface="Barlow"/>
                <a:cs typeface="Barlow"/>
                <a:sym typeface="Barlow"/>
              </a:rPr>
              <a:t>Ülkemizde benzeri uygulamaların bizim projemizde bulunmayan faktörlerinden dolayı start-up aşamasını geçemediğini görmekteyiz. Bu da bizim projemizi öne çıkaran bir başka unsurdur ve gelecekte bizim uygulamamızın başarısını gören diğer üreticilere öncü olacağını ön görmekteyiz. </a:t>
            </a:r>
          </a:p>
        </p:txBody>
      </p:sp>
      <p:sp>
        <p:nvSpPr>
          <p:cNvPr name="TextBox 6" id="6"/>
          <p:cNvSpPr txBox="true"/>
          <p:nvPr/>
        </p:nvSpPr>
        <p:spPr>
          <a:xfrm rot="0">
            <a:off x="0" y="2281073"/>
            <a:ext cx="18288000" cy="630707"/>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İNOVATİF YÖNÜMÜZ</a:t>
            </a:r>
          </a:p>
        </p:txBody>
      </p:sp>
      <p:grpSp>
        <p:nvGrpSpPr>
          <p:cNvPr name="Group 7" id="7"/>
          <p:cNvGrpSpPr/>
          <p:nvPr/>
        </p:nvGrpSpPr>
        <p:grpSpPr>
          <a:xfrm rot="0">
            <a:off x="7347978" y="515847"/>
            <a:ext cx="3582518" cy="1521269"/>
            <a:chOff x="0" y="0"/>
            <a:chExt cx="4776691" cy="2028359"/>
          </a:xfrm>
        </p:grpSpPr>
        <p:sp>
          <p:nvSpPr>
            <p:cNvPr name="Freeform 8" id="8"/>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5268" y="213678"/>
            <a:ext cx="17857463" cy="9859645"/>
          </a:xfrm>
          <a:custGeom>
            <a:avLst/>
            <a:gdLst/>
            <a:ahLst/>
            <a:cxnLst/>
            <a:rect r="r" b="b" t="t" l="l"/>
            <a:pathLst>
              <a:path h="9859645" w="17857463">
                <a:moveTo>
                  <a:pt x="0" y="0"/>
                </a:moveTo>
                <a:lnTo>
                  <a:pt x="17857464" y="0"/>
                </a:lnTo>
                <a:lnTo>
                  <a:pt x="17857464" y="9859644"/>
                </a:lnTo>
                <a:lnTo>
                  <a:pt x="0" y="9859644"/>
                </a:lnTo>
                <a:lnTo>
                  <a:pt x="0" y="0"/>
                </a:lnTo>
                <a:close/>
              </a:path>
            </a:pathLst>
          </a:custGeom>
          <a:blipFill>
            <a:blip r:embed="rId2">
              <a:alphaModFix amt="14000"/>
            </a:blip>
            <a:stretch>
              <a:fillRect l="0" t="-41651" r="0" b="-39465"/>
            </a:stretch>
          </a:blipFill>
        </p:spPr>
      </p:sp>
      <p:sp>
        <p:nvSpPr>
          <p:cNvPr name="TextBox 3" id="3"/>
          <p:cNvSpPr txBox="true"/>
          <p:nvPr/>
        </p:nvSpPr>
        <p:spPr>
          <a:xfrm rot="0">
            <a:off x="1357411" y="3322955"/>
            <a:ext cx="15582702" cy="3583940"/>
          </a:xfrm>
          <a:prstGeom prst="rect">
            <a:avLst/>
          </a:prstGeom>
        </p:spPr>
        <p:txBody>
          <a:bodyPr anchor="t" rtlCol="false" tIns="0" lIns="0" bIns="0" rIns="0">
            <a:spAutoFit/>
          </a:bodyPr>
          <a:lstStyle/>
          <a:p>
            <a:pPr algn="just">
              <a:lnSpc>
                <a:spcPts val="4060"/>
              </a:lnSpc>
            </a:pPr>
            <a:r>
              <a:rPr lang="en-US" sz="2900">
                <a:solidFill>
                  <a:srgbClr val="FFFFFF"/>
                </a:solidFill>
                <a:latin typeface="Barlow"/>
                <a:ea typeface="Barlow"/>
                <a:cs typeface="Barlow"/>
                <a:sym typeface="Barlow"/>
              </a:rPr>
              <a:t>Uygulamamız, temel olarak 2 adet yapay zekâ entegrasyonu içermektedir. </a:t>
            </a:r>
          </a:p>
          <a:p>
            <a:pPr algn="just">
              <a:lnSpc>
                <a:spcPts val="4060"/>
              </a:lnSpc>
            </a:pPr>
          </a:p>
          <a:p>
            <a:pPr algn="just">
              <a:lnSpc>
                <a:spcPts val="4060"/>
              </a:lnSpc>
              <a:spcBef>
                <a:spcPct val="0"/>
              </a:spcBef>
            </a:pPr>
            <a:r>
              <a:rPr lang="en-US" b="true" sz="2900">
                <a:solidFill>
                  <a:srgbClr val="FFFFFF"/>
                </a:solidFill>
                <a:latin typeface="Barlow Bold"/>
                <a:ea typeface="Barlow Bold"/>
                <a:cs typeface="Barlow Bold"/>
                <a:sym typeface="Barlow Bold"/>
              </a:rPr>
              <a:t>1) Text Generation:</a:t>
            </a:r>
            <a:r>
              <a:rPr lang="en-US" sz="2900">
                <a:solidFill>
                  <a:srgbClr val="FFFFFF"/>
                </a:solidFill>
                <a:latin typeface="Barlow"/>
                <a:ea typeface="Barlow"/>
                <a:cs typeface="Barlow"/>
                <a:sym typeface="Barlow"/>
              </a:rPr>
              <a:t> Çalışmaya başlarken, Llama ve Gemma modellerini ince ayar yapmaya karar verdik ve aslında bunu başardık. Ancak elimizde Gemini diye bir opsiyon bulunuyordu. Testleri yaptık ve gemini-1.5-flash modelini kullanmaya karar verdik. Uygulamamız, satıcıların girdiği ürün açıklamasından hareketle gemini-1.5-flash modelini kullanarak platformda bulunan satıcıların işini kolaylaştırmak için profesyonel başlık ve açıklama önerisi üretmektedir.</a:t>
            </a:r>
          </a:p>
        </p:txBody>
      </p:sp>
      <p:sp>
        <p:nvSpPr>
          <p:cNvPr name="TextBox 4" id="4"/>
          <p:cNvSpPr txBox="true"/>
          <p:nvPr/>
        </p:nvSpPr>
        <p:spPr>
          <a:xfrm rot="0">
            <a:off x="0" y="2281073"/>
            <a:ext cx="18288000" cy="630707"/>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YAPAY ZEKÂ DESTEKLİ ÇÖZÜM</a:t>
            </a:r>
          </a:p>
        </p:txBody>
      </p:sp>
      <p:grpSp>
        <p:nvGrpSpPr>
          <p:cNvPr name="Group 5" id="5"/>
          <p:cNvGrpSpPr/>
          <p:nvPr/>
        </p:nvGrpSpPr>
        <p:grpSpPr>
          <a:xfrm rot="0">
            <a:off x="7347978" y="515847"/>
            <a:ext cx="3582518" cy="1521269"/>
            <a:chOff x="0" y="0"/>
            <a:chExt cx="4776691" cy="2028359"/>
          </a:xfrm>
        </p:grpSpPr>
        <p:sp>
          <p:nvSpPr>
            <p:cNvPr name="Freeform 6" id="6"/>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5268" y="213678"/>
            <a:ext cx="17857463" cy="9859645"/>
          </a:xfrm>
          <a:custGeom>
            <a:avLst/>
            <a:gdLst/>
            <a:ahLst/>
            <a:cxnLst/>
            <a:rect r="r" b="b" t="t" l="l"/>
            <a:pathLst>
              <a:path h="9859645" w="17857463">
                <a:moveTo>
                  <a:pt x="0" y="0"/>
                </a:moveTo>
                <a:lnTo>
                  <a:pt x="17857464" y="0"/>
                </a:lnTo>
                <a:lnTo>
                  <a:pt x="17857464" y="9859644"/>
                </a:lnTo>
                <a:lnTo>
                  <a:pt x="0" y="9859644"/>
                </a:lnTo>
                <a:lnTo>
                  <a:pt x="0" y="0"/>
                </a:lnTo>
                <a:close/>
              </a:path>
            </a:pathLst>
          </a:custGeom>
          <a:blipFill>
            <a:blip r:embed="rId2">
              <a:alphaModFix amt="14000"/>
            </a:blip>
            <a:stretch>
              <a:fillRect l="0" t="-41651" r="0" b="-39465"/>
            </a:stretch>
          </a:blipFill>
        </p:spPr>
      </p:sp>
      <p:grpSp>
        <p:nvGrpSpPr>
          <p:cNvPr name="Group 3" id="3"/>
          <p:cNvGrpSpPr/>
          <p:nvPr/>
        </p:nvGrpSpPr>
        <p:grpSpPr>
          <a:xfrm rot="0">
            <a:off x="7347978" y="515847"/>
            <a:ext cx="3582518" cy="1521269"/>
            <a:chOff x="0" y="0"/>
            <a:chExt cx="4776691" cy="2028359"/>
          </a:xfrm>
        </p:grpSpPr>
        <p:sp>
          <p:nvSpPr>
            <p:cNvPr name="Freeform 4" id="4"/>
            <p:cNvSpPr/>
            <p:nvPr/>
          </p:nvSpPr>
          <p:spPr>
            <a:xfrm flipH="false" flipV="false" rot="0">
              <a:off x="1646846" y="0"/>
              <a:ext cx="1482998" cy="1240157"/>
            </a:xfrm>
            <a:custGeom>
              <a:avLst/>
              <a:gdLst/>
              <a:ahLst/>
              <a:cxnLst/>
              <a:rect r="r" b="b" t="t" l="l"/>
              <a:pathLst>
                <a:path h="1240157" w="1482998">
                  <a:moveTo>
                    <a:pt x="0" y="0"/>
                  </a:moveTo>
                  <a:lnTo>
                    <a:pt x="1482998" y="0"/>
                  </a:lnTo>
                  <a:lnTo>
                    <a:pt x="1482998" y="1240157"/>
                  </a:lnTo>
                  <a:lnTo>
                    <a:pt x="0" y="1240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0" y="1087757"/>
              <a:ext cx="4776691" cy="940602"/>
            </a:xfrm>
            <a:prstGeom prst="rect">
              <a:avLst/>
            </a:prstGeom>
          </p:spPr>
          <p:txBody>
            <a:bodyPr anchor="t" rtlCol="false" tIns="0" lIns="0" bIns="0" rIns="0">
              <a:spAutoFit/>
            </a:bodyPr>
            <a:lstStyle/>
            <a:p>
              <a:pPr algn="ctr">
                <a:lnSpc>
                  <a:spcPts val="5485"/>
                </a:lnSpc>
              </a:pPr>
              <a:r>
                <a:rPr lang="en-US" sz="3918">
                  <a:solidFill>
                    <a:srgbClr val="FFFFFF"/>
                  </a:solidFill>
                  <a:latin typeface="Ample Display"/>
                  <a:ea typeface="Ample Display"/>
                  <a:cs typeface="Ample Display"/>
                  <a:sym typeface="Ample Display"/>
                </a:rPr>
                <a:t>SERVE</a:t>
              </a:r>
              <a:r>
                <a:rPr lang="en-US" sz="3918">
                  <a:solidFill>
                    <a:srgbClr val="9EDF9C"/>
                  </a:solidFill>
                  <a:latin typeface="Ample Display"/>
                  <a:ea typeface="Ample Display"/>
                  <a:cs typeface="Ample Display"/>
                  <a:sym typeface="Ample Display"/>
                </a:rPr>
                <a:t>SMART</a:t>
              </a:r>
            </a:p>
          </p:txBody>
        </p:sp>
      </p:grpSp>
      <p:sp>
        <p:nvSpPr>
          <p:cNvPr name="Freeform 6" id="6"/>
          <p:cNvSpPr/>
          <p:nvPr/>
        </p:nvSpPr>
        <p:spPr>
          <a:xfrm flipH="false" flipV="false" rot="0">
            <a:off x="807262" y="3235742"/>
            <a:ext cx="16683000" cy="6026734"/>
          </a:xfrm>
          <a:custGeom>
            <a:avLst/>
            <a:gdLst/>
            <a:ahLst/>
            <a:cxnLst/>
            <a:rect r="r" b="b" t="t" l="l"/>
            <a:pathLst>
              <a:path h="6026734" w="16683000">
                <a:moveTo>
                  <a:pt x="0" y="0"/>
                </a:moveTo>
                <a:lnTo>
                  <a:pt x="16683001" y="0"/>
                </a:lnTo>
                <a:lnTo>
                  <a:pt x="16683001" y="6026733"/>
                </a:lnTo>
                <a:lnTo>
                  <a:pt x="0" y="6026733"/>
                </a:lnTo>
                <a:lnTo>
                  <a:pt x="0" y="0"/>
                </a:lnTo>
                <a:close/>
              </a:path>
            </a:pathLst>
          </a:custGeom>
          <a:blipFill>
            <a:blip r:embed="rId5"/>
            <a:stretch>
              <a:fillRect l="0" t="0" r="0" b="0"/>
            </a:stretch>
          </a:blipFill>
        </p:spPr>
      </p:sp>
      <p:sp>
        <p:nvSpPr>
          <p:cNvPr name="TextBox 7" id="7"/>
          <p:cNvSpPr txBox="true"/>
          <p:nvPr/>
        </p:nvSpPr>
        <p:spPr>
          <a:xfrm rot="0">
            <a:off x="0" y="2281073"/>
            <a:ext cx="18288000" cy="630707"/>
          </a:xfrm>
          <a:prstGeom prst="rect">
            <a:avLst/>
          </a:prstGeom>
        </p:spPr>
        <p:txBody>
          <a:bodyPr anchor="t" rtlCol="false" tIns="0" lIns="0" bIns="0" rIns="0">
            <a:spAutoFit/>
          </a:bodyPr>
          <a:lstStyle/>
          <a:p>
            <a:pPr algn="ctr">
              <a:lnSpc>
                <a:spcPts val="5130"/>
              </a:lnSpc>
            </a:pPr>
            <a:r>
              <a:rPr lang="en-US" b="true" sz="3664">
                <a:solidFill>
                  <a:srgbClr val="9EDF9C"/>
                </a:solidFill>
                <a:latin typeface="Barlow Bold"/>
                <a:ea typeface="Barlow Bold"/>
                <a:cs typeface="Barlow Bold"/>
                <a:sym typeface="Barlow Bold"/>
              </a:rPr>
              <a:t>TEXT GENERATION ÇALIŞMA PRENSİBİ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DAGV-qRImlk</dc:identifier>
  <dcterms:modified xsi:type="dcterms:W3CDTF">2011-08-01T06:04:30Z</dcterms:modified>
  <cp:revision>1</cp:revision>
  <dc:title>Lyra AI</dc:title>
</cp:coreProperties>
</file>